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9"/>
  </p:notesMasterIdLst>
  <p:handoutMasterIdLst>
    <p:handoutMasterId r:id="rId30"/>
  </p:handoutMasterIdLst>
  <p:sldIdLst>
    <p:sldId id="257" r:id="rId2"/>
    <p:sldId id="491" r:id="rId3"/>
    <p:sldId id="492" r:id="rId4"/>
    <p:sldId id="497" r:id="rId5"/>
    <p:sldId id="458" r:id="rId6"/>
    <p:sldId id="476" r:id="rId7"/>
    <p:sldId id="258" r:id="rId8"/>
    <p:sldId id="494" r:id="rId9"/>
    <p:sldId id="493" r:id="rId10"/>
    <p:sldId id="495" r:id="rId11"/>
    <p:sldId id="496" r:id="rId12"/>
    <p:sldId id="499" r:id="rId13"/>
    <p:sldId id="478" r:id="rId14"/>
    <p:sldId id="479" r:id="rId15"/>
    <p:sldId id="480" r:id="rId16"/>
    <p:sldId id="482" r:id="rId17"/>
    <p:sldId id="481" r:id="rId18"/>
    <p:sldId id="500" r:id="rId19"/>
    <p:sldId id="501" r:id="rId20"/>
    <p:sldId id="483" r:id="rId21"/>
    <p:sldId id="484" r:id="rId22"/>
    <p:sldId id="486" r:id="rId23"/>
    <p:sldId id="485" r:id="rId24"/>
    <p:sldId id="503" r:id="rId25"/>
    <p:sldId id="488" r:id="rId26"/>
    <p:sldId id="487" r:id="rId27"/>
    <p:sldId id="490" r:id="rId2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uSina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C12"/>
    <a:srgbClr val="222A35"/>
    <a:srgbClr val="F8C471"/>
    <a:srgbClr val="BA7609"/>
    <a:srgbClr val="071A33"/>
    <a:srgbClr val="051325"/>
    <a:srgbClr val="0B2D59"/>
    <a:srgbClr val="0E3466"/>
    <a:srgbClr val="0B2951"/>
    <a:srgbClr val="144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60" autoAdjust="0"/>
    <p:restoredTop sz="96433" autoAdjust="0"/>
  </p:normalViewPr>
  <p:slideViewPr>
    <p:cSldViewPr snapToGrid="0">
      <p:cViewPr varScale="1">
        <p:scale>
          <a:sx n="124" d="100"/>
          <a:sy n="124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6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phaël MonGraphiste" userId="195d09d42b2c2fd6" providerId="LiveId" clId="{F5C1697D-F13D-5B7E-A64E-0C2BC9A2E8CD}"/>
    <pc:docChg chg="modSld">
      <pc:chgData name="Raphaël MonGraphiste" userId="195d09d42b2c2fd6" providerId="LiveId" clId="{F5C1697D-F13D-5B7E-A64E-0C2BC9A2E8CD}" dt="2026-05-31T14:36:02.596" v="11" actId="20577"/>
      <pc:docMkLst>
        <pc:docMk/>
      </pc:docMkLst>
      <pc:sldChg chg="modSp mod">
        <pc:chgData name="Raphaël MonGraphiste" userId="195d09d42b2c2fd6" providerId="LiveId" clId="{F5C1697D-F13D-5B7E-A64E-0C2BC9A2E8CD}" dt="2026-05-31T14:18:05.194" v="2" actId="20577"/>
        <pc:sldMkLst>
          <pc:docMk/>
          <pc:sldMk cId="3977751101" sldId="257"/>
        </pc:sldMkLst>
        <pc:spChg chg="mod">
          <ac:chgData name="Raphaël MonGraphiste" userId="195d09d42b2c2fd6" providerId="LiveId" clId="{F5C1697D-F13D-5B7E-A64E-0C2BC9A2E8CD}" dt="2026-05-31T14:18:05.194" v="2" actId="20577"/>
          <ac:spMkLst>
            <pc:docMk/>
            <pc:sldMk cId="3977751101" sldId="257"/>
            <ac:spMk id="26" creationId="{00000000-0000-0000-0000-000000000000}"/>
          </ac:spMkLst>
        </pc:spChg>
      </pc:sldChg>
      <pc:sldChg chg="modSp">
        <pc:chgData name="Raphaël MonGraphiste" userId="195d09d42b2c2fd6" providerId="LiveId" clId="{F5C1697D-F13D-5B7E-A64E-0C2BC9A2E8CD}" dt="2026-05-31T14:36:02.596" v="11" actId="20577"/>
        <pc:sldMkLst>
          <pc:docMk/>
          <pc:sldMk cId="208855434" sldId="487"/>
        </pc:sldMkLst>
        <pc:spChg chg="mod">
          <ac:chgData name="Raphaël MonGraphiste" userId="195d09d42b2c2fd6" providerId="LiveId" clId="{F5C1697D-F13D-5B7E-A64E-0C2BC9A2E8CD}" dt="2026-05-31T14:36:02.596" v="11" actId="20577"/>
          <ac:spMkLst>
            <pc:docMk/>
            <pc:sldMk cId="208855434" sldId="487"/>
            <ac:spMk id="20" creationId="{4FC60D4A-E315-E79A-8A3C-676F71F3413A}"/>
          </ac:spMkLst>
        </pc:spChg>
      </pc:sldChg>
      <pc:sldChg chg="modSp">
        <pc:chgData name="Raphaël MonGraphiste" userId="195d09d42b2c2fd6" providerId="LiveId" clId="{F5C1697D-F13D-5B7E-A64E-0C2BC9A2E8CD}" dt="2026-05-31T14:18:22.504" v="10" actId="20577"/>
        <pc:sldMkLst>
          <pc:docMk/>
          <pc:sldMk cId="592449078" sldId="492"/>
        </pc:sldMkLst>
        <pc:spChg chg="mod">
          <ac:chgData name="Raphaël MonGraphiste" userId="195d09d42b2c2fd6" providerId="LiveId" clId="{F5C1697D-F13D-5B7E-A64E-0C2BC9A2E8CD}" dt="2026-05-31T14:18:22.504" v="10" actId="20577"/>
          <ac:spMkLst>
            <pc:docMk/>
            <pc:sldMk cId="592449078" sldId="492"/>
            <ac:spMk id="2" creationId="{D56B6DC7-86C9-9EB2-1ED1-E2A2E40B5E0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C24EA-8346-4C8B-943C-AD383301A03D}" type="datetimeFigureOut">
              <a:rPr lang="id-ID" smtClean="0"/>
              <a:t>31/05/26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E71F5-2935-4BFA-B369-9FA3FAF55664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50297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D06E5-932C-4F36-8614-8789767FBCD2}" type="datetimeFigureOut">
              <a:rPr lang="id-ID" smtClean="0"/>
              <a:t>31/05/26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38DD1-33AA-4996-977A-42B26A155BBE}" type="slidenum">
              <a:rPr lang="id-ID" smtClean="0"/>
              <a:t>‹N°›</a:t>
            </a:fld>
            <a:endParaRPr lang="id-ID"/>
          </a:p>
        </p:txBody>
      </p:sp>
      <p:sp>
        <p:nvSpPr>
          <p:cNvPr id="8" name="Espace réservé des notes 7">
            <a:extLst>
              <a:ext uri="{FF2B5EF4-FFF2-40B4-BE49-F238E27FC236}">
                <a16:creationId xmlns:a16="http://schemas.microsoft.com/office/drawing/2014/main" id="{AEC894AC-172B-A285-D745-48AEA4F0E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05931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BC63-C649-42C3-9C85-0F873F8F0B35}" type="datetimeFigureOut">
              <a:rPr lang="id-ID" smtClean="0"/>
              <a:t>31/05/26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6DFD3-2AF0-4B06-81C8-CF1C6F54D29C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2573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47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399088"/>
          </a:xfrm>
        </p:spPr>
        <p:txBody>
          <a:bodyPr>
            <a:normAutofit/>
          </a:bodyPr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2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2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7" name="Group 26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2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2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0" name="Straight Connector 29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7" name="Rectangle 16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5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52185"/>
            <a:ext cx="9144000" cy="1984560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16" name="Freeform 15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16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9" name="Freeform 18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19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1" name="Straight Connector 20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90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87630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78898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81589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72856" y="2570959"/>
            <a:ext cx="1273385" cy="127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7" name="Freeform 26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27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30" name="Freeform 29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30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2" name="Straight Connector 31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Rectangle 18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07606" y="1778000"/>
            <a:ext cx="1771650" cy="2445905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4" name="Freeform 23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24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7" name="Freeform 26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27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5" name="Rectangle 14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0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72080" y="1585511"/>
            <a:ext cx="1025128" cy="1026000"/>
          </a:xfrm>
          <a:prstGeom prst="ellipse">
            <a:avLst/>
          </a:prstGeom>
          <a:ln w="57150">
            <a:solidFill>
              <a:schemeClr val="accent2"/>
            </a:solidFill>
          </a:ln>
        </p:spPr>
        <p:txBody>
          <a:bodyPr>
            <a:normAutofit/>
          </a:bodyPr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46793" y="2565225"/>
            <a:ext cx="1025128" cy="1026000"/>
          </a:xfrm>
          <a:prstGeom prst="ellipse">
            <a:avLst/>
          </a:prstGeom>
          <a:ln w="57150">
            <a:solidFill>
              <a:schemeClr val="accent3"/>
            </a:solidFill>
          </a:ln>
        </p:spPr>
        <p:txBody>
          <a:bodyPr>
            <a:normAutofit/>
          </a:bodyPr>
          <a:lstStyle>
            <a:lvl1pPr>
              <a:defRPr sz="1050">
                <a:solidFill>
                  <a:schemeClr val="accent2"/>
                </a:solidFill>
              </a:defRPr>
            </a:lvl1pPr>
          </a:lstStyle>
          <a:p>
            <a:endParaRPr lang="id-ID" dirty="0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5" name="Freeform 24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25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7" name="Group 26"/>
          <p:cNvGrpSpPr/>
          <p:nvPr userDrawn="1"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8" name="Freeform 27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28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0" name="Straight Connector 29"/>
          <p:cNvCxnSpPr/>
          <p:nvPr userDrawn="1"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8646737" y="273543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Rectangle 17"/>
          <p:cNvSpPr/>
          <p:nvPr userDrawn="1"/>
        </p:nvSpPr>
        <p:spPr>
          <a:xfrm>
            <a:off x="8646737" y="573424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647472" y="305131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‹N°›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5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FBC63-C649-42C3-9C85-0F873F8F0B35}" type="datetimeFigureOut">
              <a:rPr lang="id-ID" smtClean="0"/>
              <a:t>31/05/26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6DFD3-2AF0-4B06-81C8-CF1C6F54D29C}" type="slidenum">
              <a:rPr lang="id-ID" smtClean="0"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361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11" r:id="rId2"/>
    <p:sldLayoutId id="2147483742" r:id="rId3"/>
    <p:sldLayoutId id="2147483653" r:id="rId4"/>
    <p:sldLayoutId id="2147483657" r:id="rId5"/>
    <p:sldLayoutId id="2147483658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1903098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300" dirty="0">
                <a:solidFill>
                  <a:schemeClr val="bg1"/>
                </a:solidFill>
                <a:latin typeface="+mj-lt"/>
              </a:rPr>
              <a:t>Développement Web</a:t>
            </a:r>
            <a:endParaRPr lang="id-ID" sz="3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3417382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solidFill>
                  <a:schemeClr val="bg1"/>
                </a:solidFill>
              </a:rPr>
              <a:t>Développeur Full Stack, graphiste et chef de projet digital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 /</a:t>
            </a:r>
            <a:r>
              <a:rPr lang="id-ID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accent2"/>
                </a:solidFill>
              </a:rPr>
              <a:t>PAST à l’Université Montpellier 3</a:t>
            </a:r>
            <a:br>
              <a:rPr lang="fr-FR" sz="1600" dirty="0">
                <a:solidFill>
                  <a:schemeClr val="accent2"/>
                </a:solidFill>
              </a:rPr>
            </a:br>
            <a:br>
              <a:rPr lang="fr-FR" sz="1600" dirty="0">
                <a:solidFill>
                  <a:schemeClr val="accent2"/>
                </a:solidFill>
              </a:rPr>
            </a:br>
            <a:r>
              <a:rPr lang="fr-FR" sz="1600" dirty="0" err="1">
                <a:solidFill>
                  <a:schemeClr val="bg1"/>
                </a:solidFill>
              </a:rPr>
              <a:t>raphael.giovannetti</a:t>
            </a:r>
            <a:r>
              <a:rPr lang="id-ID" sz="1600" dirty="0">
                <a:solidFill>
                  <a:schemeClr val="bg1"/>
                </a:solidFill>
              </a:rPr>
              <a:t>@</a:t>
            </a:r>
            <a:r>
              <a:rPr lang="fr-FR" sz="1600" dirty="0">
                <a:solidFill>
                  <a:schemeClr val="bg1"/>
                </a:solidFill>
              </a:rPr>
              <a:t>umpv3.fr</a:t>
            </a:r>
            <a:endParaRPr lang="id-ID" sz="1600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1534244"/>
            <a:ext cx="91439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100" dirty="0">
                <a:solidFill>
                  <a:schemeClr val="bg1"/>
                </a:solidFill>
              </a:rPr>
              <a:t>TE43IC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3862313" y="2569255"/>
            <a:ext cx="1532047" cy="0"/>
          </a:xfrm>
          <a:prstGeom prst="line">
            <a:avLst/>
          </a:prstGeom>
          <a:ln w="158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"/>
          <p:cNvSpPr txBox="1"/>
          <p:nvPr/>
        </p:nvSpPr>
        <p:spPr>
          <a:xfrm>
            <a:off x="1" y="2795593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/>
                </a:solidFill>
              </a:rPr>
              <a:t>Raphaël Giovannetti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grpSp>
        <p:nvGrpSpPr>
          <p:cNvPr id="5" name="Group 52">
            <a:extLst>
              <a:ext uri="{FF2B5EF4-FFF2-40B4-BE49-F238E27FC236}">
                <a16:creationId xmlns:a16="http://schemas.microsoft.com/office/drawing/2014/main" id="{2B436909-3321-7911-D926-3D7173CEEE58}"/>
              </a:ext>
            </a:extLst>
          </p:cNvPr>
          <p:cNvGrpSpPr/>
          <p:nvPr/>
        </p:nvGrpSpPr>
        <p:grpSpPr>
          <a:xfrm>
            <a:off x="-347430" y="5306307"/>
            <a:ext cx="2556027" cy="2483570"/>
            <a:chOff x="3690938" y="436563"/>
            <a:chExt cx="5264150" cy="5114925"/>
          </a:xfrm>
        </p:grpSpPr>
        <p:sp>
          <p:nvSpPr>
            <p:cNvPr id="6" name="Freeform 53">
              <a:extLst>
                <a:ext uri="{FF2B5EF4-FFF2-40B4-BE49-F238E27FC236}">
                  <a16:creationId xmlns:a16="http://schemas.microsoft.com/office/drawing/2014/main" id="{D164C3B6-2F14-474D-E5AE-B2B9C00883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0938" y="436563"/>
              <a:ext cx="5264150" cy="5114925"/>
            </a:xfrm>
            <a:custGeom>
              <a:avLst/>
              <a:gdLst>
                <a:gd name="T0" fmla="*/ 2355 w 2519"/>
                <a:gd name="T1" fmla="*/ 1508 h 2448"/>
                <a:gd name="T2" fmla="*/ 2189 w 2519"/>
                <a:gd name="T3" fmla="*/ 1879 h 2448"/>
                <a:gd name="T4" fmla="*/ 2175 w 2519"/>
                <a:gd name="T5" fmla="*/ 1942 h 2448"/>
                <a:gd name="T6" fmla="*/ 2012 w 2519"/>
                <a:gd name="T7" fmla="*/ 2110 h 2448"/>
                <a:gd name="T8" fmla="*/ 1952 w 2519"/>
                <a:gd name="T9" fmla="*/ 2246 h 2448"/>
                <a:gd name="T10" fmla="*/ 1892 w 2519"/>
                <a:gd name="T11" fmla="*/ 2214 h 2448"/>
                <a:gd name="T12" fmla="*/ 1571 w 2519"/>
                <a:gd name="T13" fmla="*/ 2367 h 2448"/>
                <a:gd name="T14" fmla="*/ 1499 w 2519"/>
                <a:gd name="T15" fmla="*/ 2401 h 2448"/>
                <a:gd name="T16" fmla="*/ 1365 w 2519"/>
                <a:gd name="T17" fmla="*/ 2378 h 2448"/>
                <a:gd name="T18" fmla="*/ 856 w 2519"/>
                <a:gd name="T19" fmla="*/ 2171 h 2448"/>
                <a:gd name="T20" fmla="*/ 337 w 2519"/>
                <a:gd name="T21" fmla="*/ 775 h 2448"/>
                <a:gd name="T22" fmla="*/ 1155 w 2519"/>
                <a:gd name="T23" fmla="*/ 132 h 2448"/>
                <a:gd name="T24" fmla="*/ 1223 w 2519"/>
                <a:gd name="T25" fmla="*/ 75 h 2448"/>
                <a:gd name="T26" fmla="*/ 1380 w 2519"/>
                <a:gd name="T27" fmla="*/ 119 h 2448"/>
                <a:gd name="T28" fmla="*/ 1517 w 2519"/>
                <a:gd name="T29" fmla="*/ 98 h 2448"/>
                <a:gd name="T30" fmla="*/ 1927 w 2519"/>
                <a:gd name="T31" fmla="*/ 444 h 2448"/>
                <a:gd name="T32" fmla="*/ 2125 w 2519"/>
                <a:gd name="T33" fmla="*/ 591 h 2448"/>
                <a:gd name="T34" fmla="*/ 2125 w 2519"/>
                <a:gd name="T35" fmla="*/ 591 h 2448"/>
                <a:gd name="T36" fmla="*/ 1690 w 2519"/>
                <a:gd name="T37" fmla="*/ 393 h 2448"/>
                <a:gd name="T38" fmla="*/ 195 w 2519"/>
                <a:gd name="T39" fmla="*/ 1086 h 2448"/>
                <a:gd name="T40" fmla="*/ 163 w 2519"/>
                <a:gd name="T41" fmla="*/ 1009 h 2448"/>
                <a:gd name="T42" fmla="*/ 201 w 2519"/>
                <a:gd name="T43" fmla="*/ 764 h 2448"/>
                <a:gd name="T44" fmla="*/ 337 w 2519"/>
                <a:gd name="T45" fmla="*/ 775 h 2448"/>
                <a:gd name="T46" fmla="*/ 1384 w 2519"/>
                <a:gd name="T47" fmla="*/ 66 h 2448"/>
                <a:gd name="T48" fmla="*/ 1147 w 2519"/>
                <a:gd name="T49" fmla="*/ 0 h 2448"/>
                <a:gd name="T50" fmla="*/ 1064 w 2519"/>
                <a:gd name="T51" fmla="*/ 79 h 2448"/>
                <a:gd name="T52" fmla="*/ 141 w 2519"/>
                <a:gd name="T53" fmla="*/ 925 h 2448"/>
                <a:gd name="T54" fmla="*/ 83 w 2519"/>
                <a:gd name="T55" fmla="*/ 1247 h 2448"/>
                <a:gd name="T56" fmla="*/ 1468 w 2519"/>
                <a:gd name="T57" fmla="*/ 2434 h 2448"/>
                <a:gd name="T58" fmla="*/ 1476 w 2519"/>
                <a:gd name="T59" fmla="*/ 2447 h 2448"/>
                <a:gd name="T60" fmla="*/ 1604 w 2519"/>
                <a:gd name="T61" fmla="*/ 2447 h 2448"/>
                <a:gd name="T62" fmla="*/ 1599 w 2519"/>
                <a:gd name="T63" fmla="*/ 2406 h 2448"/>
                <a:gd name="T64" fmla="*/ 1941 w 2519"/>
                <a:gd name="T65" fmla="*/ 2315 h 2448"/>
                <a:gd name="T66" fmla="*/ 2028 w 2519"/>
                <a:gd name="T67" fmla="*/ 2212 h 2448"/>
                <a:gd name="T68" fmla="*/ 2102 w 2519"/>
                <a:gd name="T69" fmla="*/ 2227 h 2448"/>
                <a:gd name="T70" fmla="*/ 2154 w 2519"/>
                <a:gd name="T71" fmla="*/ 2075 h 2448"/>
                <a:gd name="T72" fmla="*/ 2198 w 2519"/>
                <a:gd name="T73" fmla="*/ 2030 h 2448"/>
                <a:gd name="T74" fmla="*/ 2252 w 2519"/>
                <a:gd name="T75" fmla="*/ 1939 h 2448"/>
                <a:gd name="T76" fmla="*/ 2274 w 2519"/>
                <a:gd name="T77" fmla="*/ 1943 h 2448"/>
                <a:gd name="T78" fmla="*/ 2480 w 2519"/>
                <a:gd name="T79" fmla="*/ 1372 h 2448"/>
                <a:gd name="T80" fmla="*/ 2465 w 2519"/>
                <a:gd name="T81" fmla="*/ 883 h 2448"/>
                <a:gd name="T82" fmla="*/ 1600 w 2519"/>
                <a:gd name="T83" fmla="*/ 96 h 2448"/>
                <a:gd name="T84" fmla="*/ 1553 w 2519"/>
                <a:gd name="T8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9" h="2448">
                  <a:moveTo>
                    <a:pt x="2355" y="1508"/>
                  </a:moveTo>
                  <a:cubicBezTo>
                    <a:pt x="2355" y="1508"/>
                    <a:pt x="2355" y="1508"/>
                    <a:pt x="2355" y="1508"/>
                  </a:cubicBezTo>
                  <a:cubicBezTo>
                    <a:pt x="2355" y="1508"/>
                    <a:pt x="2355" y="1508"/>
                    <a:pt x="2355" y="1508"/>
                  </a:cubicBezTo>
                  <a:cubicBezTo>
                    <a:pt x="2306" y="1653"/>
                    <a:pt x="2250" y="1775"/>
                    <a:pt x="2189" y="1879"/>
                  </a:cubicBezTo>
                  <a:cubicBezTo>
                    <a:pt x="2192" y="1882"/>
                    <a:pt x="2194" y="1884"/>
                    <a:pt x="2196" y="1887"/>
                  </a:cubicBezTo>
                  <a:cubicBezTo>
                    <a:pt x="2207" y="1908"/>
                    <a:pt x="2188" y="1927"/>
                    <a:pt x="2175" y="1942"/>
                  </a:cubicBezTo>
                  <a:cubicBezTo>
                    <a:pt x="2155" y="1964"/>
                    <a:pt x="2132" y="1984"/>
                    <a:pt x="2108" y="2000"/>
                  </a:cubicBezTo>
                  <a:cubicBezTo>
                    <a:pt x="2077" y="2040"/>
                    <a:pt x="2045" y="2077"/>
                    <a:pt x="2012" y="2110"/>
                  </a:cubicBezTo>
                  <a:cubicBezTo>
                    <a:pt x="2018" y="2127"/>
                    <a:pt x="2022" y="2147"/>
                    <a:pt x="2023" y="2159"/>
                  </a:cubicBezTo>
                  <a:cubicBezTo>
                    <a:pt x="2003" y="2188"/>
                    <a:pt x="1975" y="2216"/>
                    <a:pt x="1952" y="2246"/>
                  </a:cubicBezTo>
                  <a:cubicBezTo>
                    <a:pt x="1950" y="2246"/>
                    <a:pt x="1948" y="2247"/>
                    <a:pt x="1946" y="2247"/>
                  </a:cubicBezTo>
                  <a:cubicBezTo>
                    <a:pt x="1927" y="2247"/>
                    <a:pt x="1909" y="2229"/>
                    <a:pt x="1892" y="2214"/>
                  </a:cubicBezTo>
                  <a:cubicBezTo>
                    <a:pt x="1791" y="2286"/>
                    <a:pt x="1685" y="2330"/>
                    <a:pt x="1579" y="2354"/>
                  </a:cubicBezTo>
                  <a:cubicBezTo>
                    <a:pt x="1578" y="2359"/>
                    <a:pt x="1575" y="2363"/>
                    <a:pt x="1571" y="2367"/>
                  </a:cubicBezTo>
                  <a:cubicBezTo>
                    <a:pt x="1554" y="2383"/>
                    <a:pt x="1531" y="2401"/>
                    <a:pt x="1507" y="2401"/>
                  </a:cubicBezTo>
                  <a:cubicBezTo>
                    <a:pt x="1504" y="2401"/>
                    <a:pt x="1502" y="2401"/>
                    <a:pt x="1499" y="2401"/>
                  </a:cubicBezTo>
                  <a:cubicBezTo>
                    <a:pt x="1485" y="2395"/>
                    <a:pt x="1475" y="2383"/>
                    <a:pt x="1464" y="2373"/>
                  </a:cubicBezTo>
                  <a:cubicBezTo>
                    <a:pt x="1431" y="2376"/>
                    <a:pt x="1397" y="2378"/>
                    <a:pt x="1365" y="2378"/>
                  </a:cubicBezTo>
                  <a:cubicBezTo>
                    <a:pt x="957" y="2378"/>
                    <a:pt x="601" y="2145"/>
                    <a:pt x="601" y="2145"/>
                  </a:cubicBezTo>
                  <a:cubicBezTo>
                    <a:pt x="690" y="2163"/>
                    <a:pt x="775" y="2171"/>
                    <a:pt x="856" y="2171"/>
                  </a:cubicBezTo>
                  <a:cubicBezTo>
                    <a:pt x="1389" y="2171"/>
                    <a:pt x="1784" y="1817"/>
                    <a:pt x="2355" y="1508"/>
                  </a:cubicBezTo>
                  <a:moveTo>
                    <a:pt x="337" y="775"/>
                  </a:moveTo>
                  <a:cubicBezTo>
                    <a:pt x="448" y="577"/>
                    <a:pt x="616" y="355"/>
                    <a:pt x="860" y="216"/>
                  </a:cubicBezTo>
                  <a:cubicBezTo>
                    <a:pt x="956" y="161"/>
                    <a:pt x="1056" y="136"/>
                    <a:pt x="1155" y="132"/>
                  </a:cubicBezTo>
                  <a:cubicBezTo>
                    <a:pt x="1177" y="110"/>
                    <a:pt x="1192" y="76"/>
                    <a:pt x="1222" y="75"/>
                  </a:cubicBezTo>
                  <a:cubicBezTo>
                    <a:pt x="1222" y="75"/>
                    <a:pt x="1223" y="75"/>
                    <a:pt x="1223" y="75"/>
                  </a:cubicBezTo>
                  <a:cubicBezTo>
                    <a:pt x="1228" y="75"/>
                    <a:pt x="1234" y="76"/>
                    <a:pt x="1239" y="78"/>
                  </a:cubicBezTo>
                  <a:cubicBezTo>
                    <a:pt x="1287" y="90"/>
                    <a:pt x="1331" y="119"/>
                    <a:pt x="1380" y="119"/>
                  </a:cubicBezTo>
                  <a:cubicBezTo>
                    <a:pt x="1387" y="119"/>
                    <a:pt x="1393" y="119"/>
                    <a:pt x="1400" y="117"/>
                  </a:cubicBezTo>
                  <a:cubicBezTo>
                    <a:pt x="1439" y="115"/>
                    <a:pt x="1480" y="116"/>
                    <a:pt x="1517" y="98"/>
                  </a:cubicBezTo>
                  <a:cubicBezTo>
                    <a:pt x="1553" y="117"/>
                    <a:pt x="1536" y="169"/>
                    <a:pt x="1532" y="201"/>
                  </a:cubicBezTo>
                  <a:cubicBezTo>
                    <a:pt x="1629" y="239"/>
                    <a:pt x="1789" y="345"/>
                    <a:pt x="1927" y="444"/>
                  </a:cubicBezTo>
                  <a:cubicBezTo>
                    <a:pt x="1953" y="457"/>
                    <a:pt x="1979" y="473"/>
                    <a:pt x="2002" y="492"/>
                  </a:cubicBezTo>
                  <a:cubicBezTo>
                    <a:pt x="2055" y="534"/>
                    <a:pt x="2095" y="567"/>
                    <a:pt x="2125" y="591"/>
                  </a:cubicBezTo>
                  <a:cubicBezTo>
                    <a:pt x="2169" y="625"/>
                    <a:pt x="2197" y="646"/>
                    <a:pt x="2196" y="646"/>
                  </a:cubicBezTo>
                  <a:cubicBezTo>
                    <a:pt x="2196" y="646"/>
                    <a:pt x="2174" y="630"/>
                    <a:pt x="2125" y="591"/>
                  </a:cubicBezTo>
                  <a:cubicBezTo>
                    <a:pt x="2076" y="553"/>
                    <a:pt x="2005" y="499"/>
                    <a:pt x="1927" y="444"/>
                  </a:cubicBezTo>
                  <a:cubicBezTo>
                    <a:pt x="1856" y="408"/>
                    <a:pt x="1776" y="393"/>
                    <a:pt x="1690" y="393"/>
                  </a:cubicBezTo>
                  <a:cubicBezTo>
                    <a:pt x="1074" y="393"/>
                    <a:pt x="159" y="1197"/>
                    <a:pt x="159" y="1197"/>
                  </a:cubicBezTo>
                  <a:cubicBezTo>
                    <a:pt x="159" y="1197"/>
                    <a:pt x="170" y="1155"/>
                    <a:pt x="195" y="1086"/>
                  </a:cubicBezTo>
                  <a:cubicBezTo>
                    <a:pt x="191" y="1085"/>
                    <a:pt x="186" y="1084"/>
                    <a:pt x="181" y="1083"/>
                  </a:cubicBezTo>
                  <a:cubicBezTo>
                    <a:pt x="135" y="1082"/>
                    <a:pt x="122" y="1031"/>
                    <a:pt x="163" y="1009"/>
                  </a:cubicBezTo>
                  <a:cubicBezTo>
                    <a:pt x="202" y="973"/>
                    <a:pt x="214" y="913"/>
                    <a:pt x="191" y="865"/>
                  </a:cubicBezTo>
                  <a:cubicBezTo>
                    <a:pt x="171" y="834"/>
                    <a:pt x="150" y="778"/>
                    <a:pt x="201" y="764"/>
                  </a:cubicBezTo>
                  <a:cubicBezTo>
                    <a:pt x="203" y="764"/>
                    <a:pt x="206" y="764"/>
                    <a:pt x="209" y="764"/>
                  </a:cubicBezTo>
                  <a:cubicBezTo>
                    <a:pt x="251" y="764"/>
                    <a:pt x="294" y="774"/>
                    <a:pt x="337" y="775"/>
                  </a:cubicBezTo>
                  <a:moveTo>
                    <a:pt x="1553" y="0"/>
                  </a:moveTo>
                  <a:cubicBezTo>
                    <a:pt x="1533" y="0"/>
                    <a:pt x="1484" y="66"/>
                    <a:pt x="1384" y="66"/>
                  </a:cubicBezTo>
                  <a:cubicBezTo>
                    <a:pt x="1384" y="66"/>
                    <a:pt x="1384" y="66"/>
                    <a:pt x="1384" y="66"/>
                  </a:cubicBezTo>
                  <a:cubicBezTo>
                    <a:pt x="1284" y="66"/>
                    <a:pt x="1192" y="0"/>
                    <a:pt x="1147" y="0"/>
                  </a:cubicBezTo>
                  <a:cubicBezTo>
                    <a:pt x="1130" y="0"/>
                    <a:pt x="1120" y="10"/>
                    <a:pt x="1120" y="39"/>
                  </a:cubicBezTo>
                  <a:cubicBezTo>
                    <a:pt x="1120" y="57"/>
                    <a:pt x="1057" y="63"/>
                    <a:pt x="1064" y="79"/>
                  </a:cubicBezTo>
                  <a:cubicBezTo>
                    <a:pt x="685" y="142"/>
                    <a:pt x="390" y="363"/>
                    <a:pt x="219" y="692"/>
                  </a:cubicBezTo>
                  <a:cubicBezTo>
                    <a:pt x="63" y="708"/>
                    <a:pt x="141" y="799"/>
                    <a:pt x="141" y="925"/>
                  </a:cubicBezTo>
                  <a:cubicBezTo>
                    <a:pt x="141" y="1012"/>
                    <a:pt x="0" y="1100"/>
                    <a:pt x="88" y="1144"/>
                  </a:cubicBezTo>
                  <a:cubicBezTo>
                    <a:pt x="85" y="1178"/>
                    <a:pt x="83" y="1212"/>
                    <a:pt x="83" y="1247"/>
                  </a:cubicBezTo>
                  <a:cubicBezTo>
                    <a:pt x="83" y="1910"/>
                    <a:pt x="622" y="2448"/>
                    <a:pt x="1285" y="2448"/>
                  </a:cubicBezTo>
                  <a:cubicBezTo>
                    <a:pt x="1347" y="2448"/>
                    <a:pt x="1408" y="2443"/>
                    <a:pt x="1468" y="2434"/>
                  </a:cubicBezTo>
                  <a:cubicBezTo>
                    <a:pt x="1468" y="2434"/>
                    <a:pt x="1468" y="2435"/>
                    <a:pt x="1468" y="2436"/>
                  </a:cubicBezTo>
                  <a:cubicBezTo>
                    <a:pt x="1468" y="2444"/>
                    <a:pt x="1471" y="2447"/>
                    <a:pt x="1476" y="2447"/>
                  </a:cubicBezTo>
                  <a:cubicBezTo>
                    <a:pt x="1491" y="2447"/>
                    <a:pt x="1526" y="2415"/>
                    <a:pt x="1555" y="2415"/>
                  </a:cubicBezTo>
                  <a:cubicBezTo>
                    <a:pt x="1584" y="2415"/>
                    <a:pt x="1599" y="2447"/>
                    <a:pt x="1604" y="2447"/>
                  </a:cubicBezTo>
                  <a:cubicBezTo>
                    <a:pt x="1606" y="2447"/>
                    <a:pt x="1606" y="2444"/>
                    <a:pt x="1606" y="2436"/>
                  </a:cubicBezTo>
                  <a:cubicBezTo>
                    <a:pt x="1606" y="2425"/>
                    <a:pt x="1604" y="2415"/>
                    <a:pt x="1599" y="2406"/>
                  </a:cubicBezTo>
                  <a:cubicBezTo>
                    <a:pt x="1698" y="2380"/>
                    <a:pt x="1771" y="2347"/>
                    <a:pt x="1858" y="2297"/>
                  </a:cubicBezTo>
                  <a:cubicBezTo>
                    <a:pt x="1901" y="2309"/>
                    <a:pt x="1924" y="2315"/>
                    <a:pt x="1941" y="2315"/>
                  </a:cubicBezTo>
                  <a:cubicBezTo>
                    <a:pt x="1957" y="2315"/>
                    <a:pt x="1967" y="2310"/>
                    <a:pt x="1982" y="2300"/>
                  </a:cubicBezTo>
                  <a:cubicBezTo>
                    <a:pt x="2040" y="2261"/>
                    <a:pt x="1985" y="2212"/>
                    <a:pt x="2028" y="2212"/>
                  </a:cubicBezTo>
                  <a:cubicBezTo>
                    <a:pt x="2040" y="2212"/>
                    <a:pt x="2060" y="2216"/>
                    <a:pt x="2093" y="2225"/>
                  </a:cubicBezTo>
                  <a:cubicBezTo>
                    <a:pt x="2097" y="2227"/>
                    <a:pt x="2100" y="2227"/>
                    <a:pt x="2102" y="2227"/>
                  </a:cubicBezTo>
                  <a:cubicBezTo>
                    <a:pt x="2121" y="2227"/>
                    <a:pt x="2078" y="2189"/>
                    <a:pt x="2054" y="2169"/>
                  </a:cubicBezTo>
                  <a:cubicBezTo>
                    <a:pt x="2089" y="2140"/>
                    <a:pt x="2123" y="2108"/>
                    <a:pt x="2154" y="2075"/>
                  </a:cubicBezTo>
                  <a:cubicBezTo>
                    <a:pt x="2157" y="2079"/>
                    <a:pt x="2159" y="2081"/>
                    <a:pt x="2160" y="2081"/>
                  </a:cubicBezTo>
                  <a:cubicBezTo>
                    <a:pt x="2170" y="2081"/>
                    <a:pt x="2172" y="2030"/>
                    <a:pt x="2198" y="2030"/>
                  </a:cubicBezTo>
                  <a:cubicBezTo>
                    <a:pt x="2246" y="2030"/>
                    <a:pt x="2231" y="2011"/>
                    <a:pt x="2231" y="1958"/>
                  </a:cubicBezTo>
                  <a:cubicBezTo>
                    <a:pt x="2231" y="1943"/>
                    <a:pt x="2241" y="1939"/>
                    <a:pt x="2252" y="1939"/>
                  </a:cubicBezTo>
                  <a:cubicBezTo>
                    <a:pt x="2257" y="1939"/>
                    <a:pt x="2262" y="1940"/>
                    <a:pt x="2266" y="1941"/>
                  </a:cubicBezTo>
                  <a:cubicBezTo>
                    <a:pt x="2270" y="1942"/>
                    <a:pt x="2273" y="1943"/>
                    <a:pt x="2274" y="1943"/>
                  </a:cubicBezTo>
                  <a:cubicBezTo>
                    <a:pt x="2275" y="1943"/>
                    <a:pt x="2273" y="1942"/>
                    <a:pt x="2267" y="1938"/>
                  </a:cubicBezTo>
                  <a:cubicBezTo>
                    <a:pt x="2382" y="1775"/>
                    <a:pt x="2458" y="1581"/>
                    <a:pt x="2480" y="1372"/>
                  </a:cubicBezTo>
                  <a:cubicBezTo>
                    <a:pt x="2519" y="1352"/>
                    <a:pt x="2513" y="1263"/>
                    <a:pt x="2477" y="1147"/>
                  </a:cubicBezTo>
                  <a:cubicBezTo>
                    <a:pt x="2437" y="1017"/>
                    <a:pt x="2512" y="883"/>
                    <a:pt x="2465" y="883"/>
                  </a:cubicBezTo>
                  <a:cubicBezTo>
                    <a:pt x="2455" y="883"/>
                    <a:pt x="2444" y="889"/>
                    <a:pt x="2435" y="900"/>
                  </a:cubicBezTo>
                  <a:cubicBezTo>
                    <a:pt x="2312" y="493"/>
                    <a:pt x="2016" y="195"/>
                    <a:pt x="1600" y="96"/>
                  </a:cubicBezTo>
                  <a:cubicBezTo>
                    <a:pt x="1612" y="75"/>
                    <a:pt x="1564" y="63"/>
                    <a:pt x="1564" y="39"/>
                  </a:cubicBezTo>
                  <a:cubicBezTo>
                    <a:pt x="1564" y="10"/>
                    <a:pt x="1561" y="0"/>
                    <a:pt x="1553" y="0"/>
                  </a:cubicBezTo>
                </a:path>
              </a:pathLst>
            </a:custGeom>
            <a:solidFill>
              <a:srgbClr val="D4D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54">
              <a:extLst>
                <a:ext uri="{FF2B5EF4-FFF2-40B4-BE49-F238E27FC236}">
                  <a16:creationId xmlns:a16="http://schemas.microsoft.com/office/drawing/2014/main" id="{A1F669EC-9E0C-908F-8B5C-BB78C182D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526" y="593726"/>
              <a:ext cx="4335463" cy="2343150"/>
            </a:xfrm>
            <a:custGeom>
              <a:avLst/>
              <a:gdLst>
                <a:gd name="T0" fmla="*/ 2003 w 2075"/>
                <a:gd name="T1" fmla="*/ 516 h 1122"/>
                <a:gd name="T2" fmla="*/ 2074 w 2075"/>
                <a:gd name="T3" fmla="*/ 571 h 1122"/>
                <a:gd name="T4" fmla="*/ 2003 w 2075"/>
                <a:gd name="T5" fmla="*/ 516 h 1122"/>
                <a:gd name="T6" fmla="*/ 1805 w 2075"/>
                <a:gd name="T7" fmla="*/ 369 h 1122"/>
                <a:gd name="T8" fmla="*/ 2003 w 2075"/>
                <a:gd name="T9" fmla="*/ 516 h 1122"/>
                <a:gd name="T10" fmla="*/ 1880 w 2075"/>
                <a:gd name="T11" fmla="*/ 417 h 1122"/>
                <a:gd name="T12" fmla="*/ 1805 w 2075"/>
                <a:gd name="T13" fmla="*/ 369 h 1122"/>
                <a:gd name="T14" fmla="*/ 847 w 2075"/>
                <a:gd name="T15" fmla="*/ 250 h 1122"/>
                <a:gd name="T16" fmla="*/ 764 w 2075"/>
                <a:gd name="T17" fmla="*/ 214 h 1122"/>
                <a:gd name="T18" fmla="*/ 872 w 2075"/>
                <a:gd name="T19" fmla="*/ 140 h 1122"/>
                <a:gd name="T20" fmla="*/ 915 w 2075"/>
                <a:gd name="T21" fmla="*/ 136 h 1122"/>
                <a:gd name="T22" fmla="*/ 998 w 2075"/>
                <a:gd name="T23" fmla="*/ 172 h 1122"/>
                <a:gd name="T24" fmla="*/ 891 w 2075"/>
                <a:gd name="T25" fmla="*/ 246 h 1122"/>
                <a:gd name="T26" fmla="*/ 847 w 2075"/>
                <a:gd name="T27" fmla="*/ 250 h 1122"/>
                <a:gd name="T28" fmla="*/ 1101 w 2075"/>
                <a:gd name="T29" fmla="*/ 0 h 1122"/>
                <a:gd name="T30" fmla="*/ 1100 w 2075"/>
                <a:gd name="T31" fmla="*/ 0 h 1122"/>
                <a:gd name="T32" fmla="*/ 1033 w 2075"/>
                <a:gd name="T33" fmla="*/ 57 h 1122"/>
                <a:gd name="T34" fmla="*/ 738 w 2075"/>
                <a:gd name="T35" fmla="*/ 141 h 1122"/>
                <a:gd name="T36" fmla="*/ 215 w 2075"/>
                <a:gd name="T37" fmla="*/ 700 h 1122"/>
                <a:gd name="T38" fmla="*/ 87 w 2075"/>
                <a:gd name="T39" fmla="*/ 689 h 1122"/>
                <a:gd name="T40" fmla="*/ 79 w 2075"/>
                <a:gd name="T41" fmla="*/ 689 h 1122"/>
                <a:gd name="T42" fmla="*/ 69 w 2075"/>
                <a:gd name="T43" fmla="*/ 790 h 1122"/>
                <a:gd name="T44" fmla="*/ 41 w 2075"/>
                <a:gd name="T45" fmla="*/ 934 h 1122"/>
                <a:gd name="T46" fmla="*/ 59 w 2075"/>
                <a:gd name="T47" fmla="*/ 1008 h 1122"/>
                <a:gd name="T48" fmla="*/ 73 w 2075"/>
                <a:gd name="T49" fmla="*/ 1011 h 1122"/>
                <a:gd name="T50" fmla="*/ 37 w 2075"/>
                <a:gd name="T51" fmla="*/ 1122 h 1122"/>
                <a:gd name="T52" fmla="*/ 1568 w 2075"/>
                <a:gd name="T53" fmla="*/ 318 h 1122"/>
                <a:gd name="T54" fmla="*/ 1805 w 2075"/>
                <a:gd name="T55" fmla="*/ 369 h 1122"/>
                <a:gd name="T56" fmla="*/ 1410 w 2075"/>
                <a:gd name="T57" fmla="*/ 126 h 1122"/>
                <a:gd name="T58" fmla="*/ 1395 w 2075"/>
                <a:gd name="T59" fmla="*/ 23 h 1122"/>
                <a:gd name="T60" fmla="*/ 1278 w 2075"/>
                <a:gd name="T61" fmla="*/ 42 h 1122"/>
                <a:gd name="T62" fmla="*/ 1258 w 2075"/>
                <a:gd name="T63" fmla="*/ 44 h 1122"/>
                <a:gd name="T64" fmla="*/ 1117 w 2075"/>
                <a:gd name="T65" fmla="*/ 3 h 1122"/>
                <a:gd name="T66" fmla="*/ 1101 w 2075"/>
                <a:gd name="T67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75" h="1122">
                  <a:moveTo>
                    <a:pt x="2003" y="516"/>
                  </a:moveTo>
                  <a:cubicBezTo>
                    <a:pt x="2052" y="555"/>
                    <a:pt x="2074" y="571"/>
                    <a:pt x="2074" y="571"/>
                  </a:cubicBezTo>
                  <a:cubicBezTo>
                    <a:pt x="2075" y="571"/>
                    <a:pt x="2047" y="550"/>
                    <a:pt x="2003" y="516"/>
                  </a:cubicBezTo>
                  <a:moveTo>
                    <a:pt x="1805" y="369"/>
                  </a:moveTo>
                  <a:cubicBezTo>
                    <a:pt x="1883" y="424"/>
                    <a:pt x="1954" y="478"/>
                    <a:pt x="2003" y="516"/>
                  </a:cubicBezTo>
                  <a:cubicBezTo>
                    <a:pt x="1973" y="492"/>
                    <a:pt x="1933" y="459"/>
                    <a:pt x="1880" y="417"/>
                  </a:cubicBezTo>
                  <a:cubicBezTo>
                    <a:pt x="1857" y="398"/>
                    <a:pt x="1831" y="382"/>
                    <a:pt x="1805" y="369"/>
                  </a:cubicBezTo>
                  <a:moveTo>
                    <a:pt x="847" y="250"/>
                  </a:moveTo>
                  <a:cubicBezTo>
                    <a:pt x="802" y="250"/>
                    <a:pt x="768" y="236"/>
                    <a:pt x="764" y="214"/>
                  </a:cubicBezTo>
                  <a:cubicBezTo>
                    <a:pt x="759" y="185"/>
                    <a:pt x="807" y="151"/>
                    <a:pt x="872" y="140"/>
                  </a:cubicBezTo>
                  <a:cubicBezTo>
                    <a:pt x="887" y="137"/>
                    <a:pt x="901" y="136"/>
                    <a:pt x="915" y="136"/>
                  </a:cubicBezTo>
                  <a:cubicBezTo>
                    <a:pt x="960" y="136"/>
                    <a:pt x="994" y="149"/>
                    <a:pt x="998" y="172"/>
                  </a:cubicBezTo>
                  <a:cubicBezTo>
                    <a:pt x="1003" y="201"/>
                    <a:pt x="955" y="234"/>
                    <a:pt x="891" y="246"/>
                  </a:cubicBezTo>
                  <a:cubicBezTo>
                    <a:pt x="875" y="249"/>
                    <a:pt x="861" y="250"/>
                    <a:pt x="847" y="250"/>
                  </a:cubicBezTo>
                  <a:moveTo>
                    <a:pt x="1101" y="0"/>
                  </a:moveTo>
                  <a:cubicBezTo>
                    <a:pt x="1101" y="0"/>
                    <a:pt x="1100" y="0"/>
                    <a:pt x="1100" y="0"/>
                  </a:cubicBezTo>
                  <a:cubicBezTo>
                    <a:pt x="1070" y="1"/>
                    <a:pt x="1055" y="35"/>
                    <a:pt x="1033" y="57"/>
                  </a:cubicBezTo>
                  <a:cubicBezTo>
                    <a:pt x="934" y="61"/>
                    <a:pt x="834" y="86"/>
                    <a:pt x="738" y="141"/>
                  </a:cubicBezTo>
                  <a:cubicBezTo>
                    <a:pt x="494" y="280"/>
                    <a:pt x="326" y="502"/>
                    <a:pt x="215" y="700"/>
                  </a:cubicBezTo>
                  <a:cubicBezTo>
                    <a:pt x="172" y="699"/>
                    <a:pt x="129" y="689"/>
                    <a:pt x="87" y="689"/>
                  </a:cubicBezTo>
                  <a:cubicBezTo>
                    <a:pt x="84" y="689"/>
                    <a:pt x="81" y="689"/>
                    <a:pt x="79" y="689"/>
                  </a:cubicBezTo>
                  <a:cubicBezTo>
                    <a:pt x="28" y="703"/>
                    <a:pt x="49" y="759"/>
                    <a:pt x="69" y="790"/>
                  </a:cubicBezTo>
                  <a:cubicBezTo>
                    <a:pt x="92" y="838"/>
                    <a:pt x="80" y="898"/>
                    <a:pt x="41" y="934"/>
                  </a:cubicBezTo>
                  <a:cubicBezTo>
                    <a:pt x="0" y="956"/>
                    <a:pt x="13" y="1007"/>
                    <a:pt x="59" y="1008"/>
                  </a:cubicBezTo>
                  <a:cubicBezTo>
                    <a:pt x="64" y="1009"/>
                    <a:pt x="69" y="1010"/>
                    <a:pt x="73" y="1011"/>
                  </a:cubicBezTo>
                  <a:cubicBezTo>
                    <a:pt x="48" y="1080"/>
                    <a:pt x="37" y="1122"/>
                    <a:pt x="37" y="1122"/>
                  </a:cubicBezTo>
                  <a:cubicBezTo>
                    <a:pt x="37" y="1122"/>
                    <a:pt x="952" y="318"/>
                    <a:pt x="1568" y="318"/>
                  </a:cubicBezTo>
                  <a:cubicBezTo>
                    <a:pt x="1654" y="318"/>
                    <a:pt x="1734" y="333"/>
                    <a:pt x="1805" y="369"/>
                  </a:cubicBezTo>
                  <a:cubicBezTo>
                    <a:pt x="1667" y="270"/>
                    <a:pt x="1507" y="164"/>
                    <a:pt x="1410" y="126"/>
                  </a:cubicBezTo>
                  <a:cubicBezTo>
                    <a:pt x="1414" y="94"/>
                    <a:pt x="1431" y="42"/>
                    <a:pt x="1395" y="23"/>
                  </a:cubicBezTo>
                  <a:cubicBezTo>
                    <a:pt x="1358" y="41"/>
                    <a:pt x="1317" y="40"/>
                    <a:pt x="1278" y="42"/>
                  </a:cubicBezTo>
                  <a:cubicBezTo>
                    <a:pt x="1271" y="44"/>
                    <a:pt x="1265" y="44"/>
                    <a:pt x="1258" y="44"/>
                  </a:cubicBezTo>
                  <a:cubicBezTo>
                    <a:pt x="1209" y="44"/>
                    <a:pt x="1165" y="15"/>
                    <a:pt x="1117" y="3"/>
                  </a:cubicBezTo>
                  <a:cubicBezTo>
                    <a:pt x="1112" y="1"/>
                    <a:pt x="1106" y="0"/>
                    <a:pt x="1101" y="0"/>
                  </a:cubicBezTo>
                </a:path>
              </a:pathLst>
            </a:custGeom>
            <a:solidFill>
              <a:srgbClr val="D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55">
              <a:extLst>
                <a:ext uri="{FF2B5EF4-FFF2-40B4-BE49-F238E27FC236}">
                  <a16:creationId xmlns:a16="http://schemas.microsoft.com/office/drawing/2014/main" id="{39941889-3F95-8FBE-067E-8984F2D38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651" y="3587751"/>
              <a:ext cx="3665538" cy="1865313"/>
            </a:xfrm>
            <a:custGeom>
              <a:avLst/>
              <a:gdLst>
                <a:gd name="T0" fmla="*/ 1754 w 1754"/>
                <a:gd name="T1" fmla="*/ 0 h 893"/>
                <a:gd name="T2" fmla="*/ 255 w 1754"/>
                <a:gd name="T3" fmla="*/ 663 h 893"/>
                <a:gd name="T4" fmla="*/ 0 w 1754"/>
                <a:gd name="T5" fmla="*/ 637 h 893"/>
                <a:gd name="T6" fmla="*/ 764 w 1754"/>
                <a:gd name="T7" fmla="*/ 870 h 893"/>
                <a:gd name="T8" fmla="*/ 863 w 1754"/>
                <a:gd name="T9" fmla="*/ 865 h 893"/>
                <a:gd name="T10" fmla="*/ 898 w 1754"/>
                <a:gd name="T11" fmla="*/ 893 h 893"/>
                <a:gd name="T12" fmla="*/ 906 w 1754"/>
                <a:gd name="T13" fmla="*/ 893 h 893"/>
                <a:gd name="T14" fmla="*/ 970 w 1754"/>
                <a:gd name="T15" fmla="*/ 859 h 893"/>
                <a:gd name="T16" fmla="*/ 978 w 1754"/>
                <a:gd name="T17" fmla="*/ 846 h 893"/>
                <a:gd name="T18" fmla="*/ 1291 w 1754"/>
                <a:gd name="T19" fmla="*/ 706 h 893"/>
                <a:gd name="T20" fmla="*/ 1345 w 1754"/>
                <a:gd name="T21" fmla="*/ 739 h 893"/>
                <a:gd name="T22" fmla="*/ 1351 w 1754"/>
                <a:gd name="T23" fmla="*/ 738 h 893"/>
                <a:gd name="T24" fmla="*/ 1422 w 1754"/>
                <a:gd name="T25" fmla="*/ 651 h 893"/>
                <a:gd name="T26" fmla="*/ 1411 w 1754"/>
                <a:gd name="T27" fmla="*/ 602 h 893"/>
                <a:gd name="T28" fmla="*/ 1507 w 1754"/>
                <a:gd name="T29" fmla="*/ 492 h 893"/>
                <a:gd name="T30" fmla="*/ 1574 w 1754"/>
                <a:gd name="T31" fmla="*/ 434 h 893"/>
                <a:gd name="T32" fmla="*/ 1595 w 1754"/>
                <a:gd name="T33" fmla="*/ 379 h 893"/>
                <a:gd name="T34" fmla="*/ 1588 w 1754"/>
                <a:gd name="T35" fmla="*/ 371 h 893"/>
                <a:gd name="T36" fmla="*/ 1754 w 1754"/>
                <a:gd name="T37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4" h="893">
                  <a:moveTo>
                    <a:pt x="1754" y="0"/>
                  </a:moveTo>
                  <a:cubicBezTo>
                    <a:pt x="1183" y="309"/>
                    <a:pt x="788" y="663"/>
                    <a:pt x="255" y="663"/>
                  </a:cubicBezTo>
                  <a:cubicBezTo>
                    <a:pt x="174" y="663"/>
                    <a:pt x="89" y="655"/>
                    <a:pt x="0" y="637"/>
                  </a:cubicBezTo>
                  <a:cubicBezTo>
                    <a:pt x="0" y="637"/>
                    <a:pt x="356" y="870"/>
                    <a:pt x="764" y="870"/>
                  </a:cubicBezTo>
                  <a:cubicBezTo>
                    <a:pt x="796" y="870"/>
                    <a:pt x="830" y="868"/>
                    <a:pt x="863" y="865"/>
                  </a:cubicBezTo>
                  <a:cubicBezTo>
                    <a:pt x="874" y="875"/>
                    <a:pt x="884" y="887"/>
                    <a:pt x="898" y="893"/>
                  </a:cubicBezTo>
                  <a:cubicBezTo>
                    <a:pt x="901" y="893"/>
                    <a:pt x="903" y="893"/>
                    <a:pt x="906" y="893"/>
                  </a:cubicBezTo>
                  <a:cubicBezTo>
                    <a:pt x="930" y="893"/>
                    <a:pt x="953" y="875"/>
                    <a:pt x="970" y="859"/>
                  </a:cubicBezTo>
                  <a:cubicBezTo>
                    <a:pt x="974" y="855"/>
                    <a:pt x="977" y="851"/>
                    <a:pt x="978" y="846"/>
                  </a:cubicBezTo>
                  <a:cubicBezTo>
                    <a:pt x="1084" y="822"/>
                    <a:pt x="1190" y="778"/>
                    <a:pt x="1291" y="706"/>
                  </a:cubicBezTo>
                  <a:cubicBezTo>
                    <a:pt x="1308" y="721"/>
                    <a:pt x="1326" y="739"/>
                    <a:pt x="1345" y="739"/>
                  </a:cubicBezTo>
                  <a:cubicBezTo>
                    <a:pt x="1347" y="739"/>
                    <a:pt x="1349" y="738"/>
                    <a:pt x="1351" y="738"/>
                  </a:cubicBezTo>
                  <a:cubicBezTo>
                    <a:pt x="1374" y="708"/>
                    <a:pt x="1402" y="680"/>
                    <a:pt x="1422" y="651"/>
                  </a:cubicBezTo>
                  <a:cubicBezTo>
                    <a:pt x="1421" y="639"/>
                    <a:pt x="1417" y="619"/>
                    <a:pt x="1411" y="602"/>
                  </a:cubicBezTo>
                  <a:cubicBezTo>
                    <a:pt x="1444" y="569"/>
                    <a:pt x="1476" y="532"/>
                    <a:pt x="1507" y="492"/>
                  </a:cubicBezTo>
                  <a:cubicBezTo>
                    <a:pt x="1531" y="476"/>
                    <a:pt x="1554" y="456"/>
                    <a:pt x="1574" y="434"/>
                  </a:cubicBezTo>
                  <a:cubicBezTo>
                    <a:pt x="1587" y="419"/>
                    <a:pt x="1606" y="400"/>
                    <a:pt x="1595" y="379"/>
                  </a:cubicBezTo>
                  <a:cubicBezTo>
                    <a:pt x="1593" y="376"/>
                    <a:pt x="1591" y="374"/>
                    <a:pt x="1588" y="371"/>
                  </a:cubicBezTo>
                  <a:cubicBezTo>
                    <a:pt x="1649" y="267"/>
                    <a:pt x="1705" y="145"/>
                    <a:pt x="1754" y="0"/>
                  </a:cubicBezTo>
                </a:path>
              </a:pathLst>
            </a:custGeom>
            <a:solidFill>
              <a:srgbClr val="BE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Oval 56">
              <a:extLst>
                <a:ext uri="{FF2B5EF4-FFF2-40B4-BE49-F238E27FC236}">
                  <a16:creationId xmlns:a16="http://schemas.microsoft.com/office/drawing/2014/main" id="{D84950D0-7CD0-B648-BFFA-86A588A146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188" y="2335213"/>
              <a:ext cx="1533525" cy="15335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57">
              <a:extLst>
                <a:ext uri="{FF2B5EF4-FFF2-40B4-BE49-F238E27FC236}">
                  <a16:creationId xmlns:a16="http://schemas.microsoft.com/office/drawing/2014/main" id="{3A2FDA4F-E3A2-ACF2-A183-004B8F0BD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4926" y="2373313"/>
              <a:ext cx="1301750" cy="744538"/>
            </a:xfrm>
            <a:custGeom>
              <a:avLst/>
              <a:gdLst>
                <a:gd name="T0" fmla="*/ 292 w 623"/>
                <a:gd name="T1" fmla="*/ 19 h 356"/>
                <a:gd name="T2" fmla="*/ 0 w 623"/>
                <a:gd name="T3" fmla="*/ 356 h 356"/>
                <a:gd name="T4" fmla="*/ 318 w 623"/>
                <a:gd name="T5" fmla="*/ 94 h 356"/>
                <a:gd name="T6" fmla="*/ 623 w 623"/>
                <a:gd name="T7" fmla="*/ 166 h 356"/>
                <a:gd name="T8" fmla="*/ 292 w 623"/>
                <a:gd name="T9" fmla="*/ 19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56">
                  <a:moveTo>
                    <a:pt x="292" y="19"/>
                  </a:moveTo>
                  <a:cubicBezTo>
                    <a:pt x="122" y="44"/>
                    <a:pt x="0" y="190"/>
                    <a:pt x="0" y="356"/>
                  </a:cubicBezTo>
                  <a:cubicBezTo>
                    <a:pt x="39" y="213"/>
                    <a:pt x="162" y="117"/>
                    <a:pt x="318" y="94"/>
                  </a:cubicBezTo>
                  <a:cubicBezTo>
                    <a:pt x="434" y="77"/>
                    <a:pt x="542" y="95"/>
                    <a:pt x="623" y="166"/>
                  </a:cubicBezTo>
                  <a:cubicBezTo>
                    <a:pt x="552" y="61"/>
                    <a:pt x="425" y="0"/>
                    <a:pt x="292" y="1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58">
              <a:extLst>
                <a:ext uri="{FF2B5EF4-FFF2-40B4-BE49-F238E27FC236}">
                  <a16:creationId xmlns:a16="http://schemas.microsoft.com/office/drawing/2014/main" id="{6CFE892E-C340-18B1-8446-9E425E66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2249488"/>
              <a:ext cx="1301750" cy="696913"/>
            </a:xfrm>
            <a:custGeom>
              <a:avLst/>
              <a:gdLst>
                <a:gd name="T0" fmla="*/ 302 w 623"/>
                <a:gd name="T1" fmla="*/ 19 h 333"/>
                <a:gd name="T2" fmla="*/ 0 w 623"/>
                <a:gd name="T3" fmla="*/ 333 h 333"/>
                <a:gd name="T4" fmla="*/ 316 w 623"/>
                <a:gd name="T5" fmla="*/ 52 h 333"/>
                <a:gd name="T6" fmla="*/ 623 w 623"/>
                <a:gd name="T7" fmla="*/ 143 h 333"/>
                <a:gd name="T8" fmla="*/ 302 w 623"/>
                <a:gd name="T9" fmla="*/ 1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33">
                  <a:moveTo>
                    <a:pt x="302" y="19"/>
                  </a:moveTo>
                  <a:cubicBezTo>
                    <a:pt x="133" y="44"/>
                    <a:pt x="0" y="166"/>
                    <a:pt x="0" y="333"/>
                  </a:cubicBezTo>
                  <a:cubicBezTo>
                    <a:pt x="39" y="189"/>
                    <a:pt x="159" y="75"/>
                    <a:pt x="316" y="52"/>
                  </a:cubicBezTo>
                  <a:cubicBezTo>
                    <a:pt x="431" y="35"/>
                    <a:pt x="542" y="72"/>
                    <a:pt x="623" y="143"/>
                  </a:cubicBezTo>
                  <a:cubicBezTo>
                    <a:pt x="552" y="38"/>
                    <a:pt x="436" y="0"/>
                    <a:pt x="302" y="1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59">
              <a:extLst>
                <a:ext uri="{FF2B5EF4-FFF2-40B4-BE49-F238E27FC236}">
                  <a16:creationId xmlns:a16="http://schemas.microsoft.com/office/drawing/2014/main" id="{2D44F133-0E37-F2DD-1D8A-547DB7978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1788" y="3086101"/>
              <a:ext cx="1362075" cy="973138"/>
            </a:xfrm>
            <a:custGeom>
              <a:avLst/>
              <a:gdLst>
                <a:gd name="T0" fmla="*/ 565 w 652"/>
                <a:gd name="T1" fmla="*/ 0 h 466"/>
                <a:gd name="T2" fmla="*/ 545 w 652"/>
                <a:gd name="T3" fmla="*/ 108 h 466"/>
                <a:gd name="T4" fmla="*/ 574 w 652"/>
                <a:gd name="T5" fmla="*/ 95 h 466"/>
                <a:gd name="T6" fmla="*/ 565 w 652"/>
                <a:gd name="T7" fmla="*/ 0 h 466"/>
                <a:gd name="T8" fmla="*/ 640 w 652"/>
                <a:gd name="T9" fmla="*/ 129 h 466"/>
                <a:gd name="T10" fmla="*/ 561 w 652"/>
                <a:gd name="T11" fmla="*/ 240 h 466"/>
                <a:gd name="T12" fmla="*/ 489 w 652"/>
                <a:gd name="T13" fmla="*/ 216 h 466"/>
                <a:gd name="T14" fmla="*/ 469 w 652"/>
                <a:gd name="T15" fmla="*/ 240 h 466"/>
                <a:gd name="T16" fmla="*/ 457 w 652"/>
                <a:gd name="T17" fmla="*/ 234 h 466"/>
                <a:gd name="T18" fmla="*/ 467 w 652"/>
                <a:gd name="T19" fmla="*/ 242 h 466"/>
                <a:gd name="T20" fmla="*/ 320 w 652"/>
                <a:gd name="T21" fmla="*/ 344 h 466"/>
                <a:gd name="T22" fmla="*/ 0 w 652"/>
                <a:gd name="T23" fmla="*/ 324 h 466"/>
                <a:gd name="T24" fmla="*/ 367 w 652"/>
                <a:gd name="T25" fmla="*/ 417 h 466"/>
                <a:gd name="T26" fmla="*/ 518 w 652"/>
                <a:gd name="T27" fmla="*/ 287 h 466"/>
                <a:gd name="T28" fmla="*/ 576 w 652"/>
                <a:gd name="T29" fmla="*/ 264 h 466"/>
                <a:gd name="T30" fmla="*/ 640 w 652"/>
                <a:gd name="T31" fmla="*/ 12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2" h="466">
                  <a:moveTo>
                    <a:pt x="565" y="0"/>
                  </a:moveTo>
                  <a:cubicBezTo>
                    <a:pt x="564" y="37"/>
                    <a:pt x="557" y="73"/>
                    <a:pt x="545" y="108"/>
                  </a:cubicBezTo>
                  <a:cubicBezTo>
                    <a:pt x="554" y="103"/>
                    <a:pt x="564" y="98"/>
                    <a:pt x="574" y="95"/>
                  </a:cubicBezTo>
                  <a:cubicBezTo>
                    <a:pt x="575" y="63"/>
                    <a:pt x="572" y="31"/>
                    <a:pt x="565" y="0"/>
                  </a:cubicBezTo>
                  <a:close/>
                  <a:moveTo>
                    <a:pt x="640" y="129"/>
                  </a:moveTo>
                  <a:cubicBezTo>
                    <a:pt x="638" y="177"/>
                    <a:pt x="608" y="222"/>
                    <a:pt x="561" y="240"/>
                  </a:cubicBezTo>
                  <a:cubicBezTo>
                    <a:pt x="524" y="252"/>
                    <a:pt x="492" y="259"/>
                    <a:pt x="489" y="216"/>
                  </a:cubicBezTo>
                  <a:cubicBezTo>
                    <a:pt x="482" y="224"/>
                    <a:pt x="476" y="232"/>
                    <a:pt x="469" y="240"/>
                  </a:cubicBezTo>
                  <a:cubicBezTo>
                    <a:pt x="465" y="238"/>
                    <a:pt x="461" y="236"/>
                    <a:pt x="457" y="234"/>
                  </a:cubicBezTo>
                  <a:cubicBezTo>
                    <a:pt x="460" y="237"/>
                    <a:pt x="464" y="240"/>
                    <a:pt x="467" y="242"/>
                  </a:cubicBezTo>
                  <a:cubicBezTo>
                    <a:pt x="428" y="286"/>
                    <a:pt x="378" y="321"/>
                    <a:pt x="320" y="344"/>
                  </a:cubicBezTo>
                  <a:cubicBezTo>
                    <a:pt x="211" y="386"/>
                    <a:pt x="95" y="375"/>
                    <a:pt x="0" y="324"/>
                  </a:cubicBezTo>
                  <a:cubicBezTo>
                    <a:pt x="93" y="411"/>
                    <a:pt x="241" y="466"/>
                    <a:pt x="367" y="417"/>
                  </a:cubicBezTo>
                  <a:cubicBezTo>
                    <a:pt x="432" y="392"/>
                    <a:pt x="483" y="345"/>
                    <a:pt x="518" y="287"/>
                  </a:cubicBezTo>
                  <a:cubicBezTo>
                    <a:pt x="523" y="267"/>
                    <a:pt x="532" y="276"/>
                    <a:pt x="576" y="264"/>
                  </a:cubicBezTo>
                  <a:cubicBezTo>
                    <a:pt x="627" y="244"/>
                    <a:pt x="652" y="182"/>
                    <a:pt x="640" y="12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" name="Oval 60">
              <a:extLst>
                <a:ext uri="{FF2B5EF4-FFF2-40B4-BE49-F238E27FC236}">
                  <a16:creationId xmlns:a16="http://schemas.microsoft.com/office/drawing/2014/main" id="{BA0374E8-4EA5-FE78-CA59-F18F7C1CB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576" y="4618038"/>
              <a:ext cx="657225" cy="6572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61">
              <a:extLst>
                <a:ext uri="{FF2B5EF4-FFF2-40B4-BE49-F238E27FC236}">
                  <a16:creationId xmlns:a16="http://schemas.microsoft.com/office/drawing/2014/main" id="{0B296F97-69C7-A66B-D5EC-8ECD23845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388" y="4632326"/>
              <a:ext cx="560388" cy="319088"/>
            </a:xfrm>
            <a:custGeom>
              <a:avLst/>
              <a:gdLst>
                <a:gd name="T0" fmla="*/ 125 w 268"/>
                <a:gd name="T1" fmla="*/ 8 h 153"/>
                <a:gd name="T2" fmla="*/ 0 w 268"/>
                <a:gd name="T3" fmla="*/ 153 h 153"/>
                <a:gd name="T4" fmla="*/ 137 w 268"/>
                <a:gd name="T5" fmla="*/ 40 h 153"/>
                <a:gd name="T6" fmla="*/ 268 w 268"/>
                <a:gd name="T7" fmla="*/ 71 h 153"/>
                <a:gd name="T8" fmla="*/ 125 w 268"/>
                <a:gd name="T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53">
                  <a:moveTo>
                    <a:pt x="125" y="8"/>
                  </a:moveTo>
                  <a:cubicBezTo>
                    <a:pt x="53" y="19"/>
                    <a:pt x="0" y="82"/>
                    <a:pt x="0" y="153"/>
                  </a:cubicBezTo>
                  <a:cubicBezTo>
                    <a:pt x="17" y="91"/>
                    <a:pt x="70" y="50"/>
                    <a:pt x="137" y="40"/>
                  </a:cubicBezTo>
                  <a:cubicBezTo>
                    <a:pt x="186" y="33"/>
                    <a:pt x="233" y="41"/>
                    <a:pt x="268" y="71"/>
                  </a:cubicBezTo>
                  <a:cubicBezTo>
                    <a:pt x="237" y="26"/>
                    <a:pt x="183" y="0"/>
                    <a:pt x="125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62">
              <a:extLst>
                <a:ext uri="{FF2B5EF4-FFF2-40B4-BE49-F238E27FC236}">
                  <a16:creationId xmlns:a16="http://schemas.microsoft.com/office/drawing/2014/main" id="{847DFB47-3813-C7F9-08FA-646E4C0B9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401" y="4579938"/>
              <a:ext cx="560388" cy="298450"/>
            </a:xfrm>
            <a:custGeom>
              <a:avLst/>
              <a:gdLst>
                <a:gd name="T0" fmla="*/ 130 w 268"/>
                <a:gd name="T1" fmla="*/ 8 h 143"/>
                <a:gd name="T2" fmla="*/ 0 w 268"/>
                <a:gd name="T3" fmla="*/ 143 h 143"/>
                <a:gd name="T4" fmla="*/ 136 w 268"/>
                <a:gd name="T5" fmla="*/ 22 h 143"/>
                <a:gd name="T6" fmla="*/ 268 w 268"/>
                <a:gd name="T7" fmla="*/ 61 h 143"/>
                <a:gd name="T8" fmla="*/ 130 w 268"/>
                <a:gd name="T9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43">
                  <a:moveTo>
                    <a:pt x="130" y="8"/>
                  </a:moveTo>
                  <a:cubicBezTo>
                    <a:pt x="57" y="19"/>
                    <a:pt x="0" y="71"/>
                    <a:pt x="0" y="143"/>
                  </a:cubicBezTo>
                  <a:cubicBezTo>
                    <a:pt x="17" y="81"/>
                    <a:pt x="69" y="32"/>
                    <a:pt x="136" y="22"/>
                  </a:cubicBezTo>
                  <a:cubicBezTo>
                    <a:pt x="185" y="15"/>
                    <a:pt x="233" y="31"/>
                    <a:pt x="268" y="61"/>
                  </a:cubicBezTo>
                  <a:cubicBezTo>
                    <a:pt x="238" y="16"/>
                    <a:pt x="187" y="0"/>
                    <a:pt x="130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8957283A-3A0D-347B-E11E-984BBCA7B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563" y="4941888"/>
              <a:ext cx="541338" cy="417513"/>
            </a:xfrm>
            <a:custGeom>
              <a:avLst/>
              <a:gdLst>
                <a:gd name="T0" fmla="*/ 158 w 259"/>
                <a:gd name="T1" fmla="*/ 179 h 200"/>
                <a:gd name="T2" fmla="*/ 243 w 259"/>
                <a:gd name="T3" fmla="*/ 0 h 200"/>
                <a:gd name="T4" fmla="*/ 138 w 259"/>
                <a:gd name="T5" fmla="*/ 148 h 200"/>
                <a:gd name="T6" fmla="*/ 0 w 259"/>
                <a:gd name="T7" fmla="*/ 139 h 200"/>
                <a:gd name="T8" fmla="*/ 158 w 259"/>
                <a:gd name="T9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200">
                  <a:moveTo>
                    <a:pt x="158" y="179"/>
                  </a:moveTo>
                  <a:cubicBezTo>
                    <a:pt x="226" y="152"/>
                    <a:pt x="259" y="70"/>
                    <a:pt x="243" y="0"/>
                  </a:cubicBezTo>
                  <a:cubicBezTo>
                    <a:pt x="241" y="64"/>
                    <a:pt x="201" y="123"/>
                    <a:pt x="138" y="148"/>
                  </a:cubicBezTo>
                  <a:cubicBezTo>
                    <a:pt x="91" y="166"/>
                    <a:pt x="41" y="161"/>
                    <a:pt x="0" y="139"/>
                  </a:cubicBezTo>
                  <a:cubicBezTo>
                    <a:pt x="40" y="176"/>
                    <a:pt x="104" y="200"/>
                    <a:pt x="158" y="17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64">
              <a:extLst>
                <a:ext uri="{FF2B5EF4-FFF2-40B4-BE49-F238E27FC236}">
                  <a16:creationId xmlns:a16="http://schemas.microsoft.com/office/drawing/2014/main" id="{F8D33528-3543-0777-00DF-0D62D2A1D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5476" y="4916488"/>
              <a:ext cx="554038" cy="355600"/>
            </a:xfrm>
            <a:custGeom>
              <a:avLst/>
              <a:gdLst>
                <a:gd name="T0" fmla="*/ 147 w 265"/>
                <a:gd name="T1" fmla="*/ 156 h 170"/>
                <a:gd name="T2" fmla="*/ 258 w 265"/>
                <a:gd name="T3" fmla="*/ 0 h 170"/>
                <a:gd name="T4" fmla="*/ 139 w 265"/>
                <a:gd name="T5" fmla="*/ 126 h 170"/>
                <a:gd name="T6" fmla="*/ 0 w 265"/>
                <a:gd name="T7" fmla="*/ 107 h 170"/>
                <a:gd name="T8" fmla="*/ 147 w 265"/>
                <a:gd name="T9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170">
                  <a:moveTo>
                    <a:pt x="147" y="156"/>
                  </a:moveTo>
                  <a:cubicBezTo>
                    <a:pt x="219" y="138"/>
                    <a:pt x="265" y="71"/>
                    <a:pt x="258" y="0"/>
                  </a:cubicBezTo>
                  <a:cubicBezTo>
                    <a:pt x="247" y="63"/>
                    <a:pt x="205" y="110"/>
                    <a:pt x="139" y="126"/>
                  </a:cubicBezTo>
                  <a:cubicBezTo>
                    <a:pt x="91" y="138"/>
                    <a:pt x="37" y="134"/>
                    <a:pt x="0" y="107"/>
                  </a:cubicBezTo>
                  <a:cubicBezTo>
                    <a:pt x="34" y="149"/>
                    <a:pt x="91" y="170"/>
                    <a:pt x="147" y="1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Oval 65">
              <a:extLst>
                <a:ext uri="{FF2B5EF4-FFF2-40B4-BE49-F238E27FC236}">
                  <a16:creationId xmlns:a16="http://schemas.microsoft.com/office/drawing/2014/main" id="{CDAF75F8-6347-4432-5562-62CA2AC43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3588" y="3548063"/>
              <a:ext cx="315913" cy="31273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66">
              <a:extLst>
                <a:ext uri="{FF2B5EF4-FFF2-40B4-BE49-F238E27FC236}">
                  <a16:creationId xmlns:a16="http://schemas.microsoft.com/office/drawing/2014/main" id="{077F5DAC-A9B2-6CFC-63EF-B3AB1E5D3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88" y="3554413"/>
              <a:ext cx="266700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20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20"/>
                  </a:cubicBezTo>
                  <a:cubicBezTo>
                    <a:pt x="89" y="16"/>
                    <a:pt x="111" y="20"/>
                    <a:pt x="128" y="34"/>
                  </a:cubicBezTo>
                  <a:cubicBezTo>
                    <a:pt x="113" y="13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67">
              <a:extLst>
                <a:ext uri="{FF2B5EF4-FFF2-40B4-BE49-F238E27FC236}">
                  <a16:creationId xmlns:a16="http://schemas.microsoft.com/office/drawing/2014/main" id="{EA12625E-DFB4-8816-89BB-1C5DEDC0D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3529013"/>
              <a:ext cx="266700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4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2" y="16"/>
                    <a:pt x="64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Freeform 68">
              <a:extLst>
                <a:ext uri="{FF2B5EF4-FFF2-40B4-BE49-F238E27FC236}">
                  <a16:creationId xmlns:a16="http://schemas.microsoft.com/office/drawing/2014/main" id="{C3CB412A-DD14-2791-CDE3-6ED51D63E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1" y="3702051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5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3"/>
                    <a:pt x="123" y="33"/>
                    <a:pt x="116" y="0"/>
                  </a:cubicBezTo>
                  <a:cubicBezTo>
                    <a:pt x="114" y="30"/>
                    <a:pt x="95" y="59"/>
                    <a:pt x="65" y="70"/>
                  </a:cubicBezTo>
                  <a:cubicBezTo>
                    <a:pt x="43" y="79"/>
                    <a:pt x="19" y="77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69">
              <a:extLst>
                <a:ext uri="{FF2B5EF4-FFF2-40B4-BE49-F238E27FC236}">
                  <a16:creationId xmlns:a16="http://schemas.microsoft.com/office/drawing/2014/main" id="{430E0DA4-4ACA-6FDC-AB82-1BEB65A9C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863" y="3689351"/>
              <a:ext cx="265113" cy="169863"/>
            </a:xfrm>
            <a:custGeom>
              <a:avLst/>
              <a:gdLst>
                <a:gd name="T0" fmla="*/ 71 w 127"/>
                <a:gd name="T1" fmla="*/ 75 h 81"/>
                <a:gd name="T2" fmla="*/ 124 w 127"/>
                <a:gd name="T3" fmla="*/ 0 h 81"/>
                <a:gd name="T4" fmla="*/ 67 w 127"/>
                <a:gd name="T5" fmla="*/ 60 h 81"/>
                <a:gd name="T6" fmla="*/ 0 w 127"/>
                <a:gd name="T7" fmla="*/ 51 h 81"/>
                <a:gd name="T8" fmla="*/ 71 w 127"/>
                <a:gd name="T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1">
                  <a:moveTo>
                    <a:pt x="71" y="75"/>
                  </a:moveTo>
                  <a:cubicBezTo>
                    <a:pt x="105" y="66"/>
                    <a:pt x="127" y="34"/>
                    <a:pt x="124" y="0"/>
                  </a:cubicBezTo>
                  <a:cubicBezTo>
                    <a:pt x="119" y="30"/>
                    <a:pt x="99" y="53"/>
                    <a:pt x="67" y="60"/>
                  </a:cubicBezTo>
                  <a:cubicBezTo>
                    <a:pt x="44" y="66"/>
                    <a:pt x="18" y="64"/>
                    <a:pt x="0" y="51"/>
                  </a:cubicBezTo>
                  <a:cubicBezTo>
                    <a:pt x="17" y="71"/>
                    <a:pt x="44" y="81"/>
                    <a:pt x="71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Oval 70">
              <a:extLst>
                <a:ext uri="{FF2B5EF4-FFF2-40B4-BE49-F238E27FC236}">
                  <a16:creationId xmlns:a16="http://schemas.microsoft.com/office/drawing/2014/main" id="{181DB96B-292A-1BAD-2BBC-1D448B6E5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1500188"/>
              <a:ext cx="593725" cy="5937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71">
              <a:extLst>
                <a:ext uri="{FF2B5EF4-FFF2-40B4-BE49-F238E27FC236}">
                  <a16:creationId xmlns:a16="http://schemas.microsoft.com/office/drawing/2014/main" id="{E6972C35-8FEA-73A6-8B78-160656E6B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512888"/>
              <a:ext cx="504825" cy="287338"/>
            </a:xfrm>
            <a:custGeom>
              <a:avLst/>
              <a:gdLst>
                <a:gd name="T0" fmla="*/ 113 w 241"/>
                <a:gd name="T1" fmla="*/ 8 h 138"/>
                <a:gd name="T2" fmla="*/ 0 w 241"/>
                <a:gd name="T3" fmla="*/ 138 h 138"/>
                <a:gd name="T4" fmla="*/ 123 w 241"/>
                <a:gd name="T5" fmla="*/ 37 h 138"/>
                <a:gd name="T6" fmla="*/ 241 w 241"/>
                <a:gd name="T7" fmla="*/ 65 h 138"/>
                <a:gd name="T8" fmla="*/ 113 w 241"/>
                <a:gd name="T9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38">
                  <a:moveTo>
                    <a:pt x="113" y="8"/>
                  </a:moveTo>
                  <a:cubicBezTo>
                    <a:pt x="47" y="17"/>
                    <a:pt x="0" y="74"/>
                    <a:pt x="0" y="138"/>
                  </a:cubicBezTo>
                  <a:cubicBezTo>
                    <a:pt x="15" y="83"/>
                    <a:pt x="62" y="45"/>
                    <a:pt x="123" y="37"/>
                  </a:cubicBezTo>
                  <a:cubicBezTo>
                    <a:pt x="167" y="30"/>
                    <a:pt x="209" y="37"/>
                    <a:pt x="241" y="65"/>
                  </a:cubicBezTo>
                  <a:cubicBezTo>
                    <a:pt x="214" y="24"/>
                    <a:pt x="164" y="0"/>
                    <a:pt x="113" y="8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72">
              <a:extLst>
                <a:ext uri="{FF2B5EF4-FFF2-40B4-BE49-F238E27FC236}">
                  <a16:creationId xmlns:a16="http://schemas.microsoft.com/office/drawing/2014/main" id="{11B0BA86-AF33-069F-A0B3-D12B263D5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1465263"/>
              <a:ext cx="503238" cy="268288"/>
            </a:xfrm>
            <a:custGeom>
              <a:avLst/>
              <a:gdLst>
                <a:gd name="T0" fmla="*/ 117 w 241"/>
                <a:gd name="T1" fmla="*/ 8 h 129"/>
                <a:gd name="T2" fmla="*/ 0 w 241"/>
                <a:gd name="T3" fmla="*/ 129 h 129"/>
                <a:gd name="T4" fmla="*/ 122 w 241"/>
                <a:gd name="T5" fmla="*/ 21 h 129"/>
                <a:gd name="T6" fmla="*/ 241 w 241"/>
                <a:gd name="T7" fmla="*/ 56 h 129"/>
                <a:gd name="T8" fmla="*/ 117 w 241"/>
                <a:gd name="T9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29">
                  <a:moveTo>
                    <a:pt x="117" y="8"/>
                  </a:moveTo>
                  <a:cubicBezTo>
                    <a:pt x="51" y="18"/>
                    <a:pt x="0" y="65"/>
                    <a:pt x="0" y="129"/>
                  </a:cubicBezTo>
                  <a:cubicBezTo>
                    <a:pt x="15" y="74"/>
                    <a:pt x="62" y="29"/>
                    <a:pt x="122" y="21"/>
                  </a:cubicBezTo>
                  <a:cubicBezTo>
                    <a:pt x="167" y="14"/>
                    <a:pt x="210" y="28"/>
                    <a:pt x="241" y="56"/>
                  </a:cubicBezTo>
                  <a:cubicBezTo>
                    <a:pt x="214" y="15"/>
                    <a:pt x="169" y="0"/>
                    <a:pt x="117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73">
              <a:extLst>
                <a:ext uri="{FF2B5EF4-FFF2-40B4-BE49-F238E27FC236}">
                  <a16:creationId xmlns:a16="http://schemas.microsoft.com/office/drawing/2014/main" id="{7FE67149-1B9D-44AF-CBA2-1AC4E278E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813" y="1792288"/>
              <a:ext cx="487363" cy="376238"/>
            </a:xfrm>
            <a:custGeom>
              <a:avLst/>
              <a:gdLst>
                <a:gd name="T0" fmla="*/ 142 w 233"/>
                <a:gd name="T1" fmla="*/ 161 h 180"/>
                <a:gd name="T2" fmla="*/ 219 w 233"/>
                <a:gd name="T3" fmla="*/ 0 h 180"/>
                <a:gd name="T4" fmla="*/ 124 w 233"/>
                <a:gd name="T5" fmla="*/ 133 h 180"/>
                <a:gd name="T6" fmla="*/ 0 w 233"/>
                <a:gd name="T7" fmla="*/ 125 h 180"/>
                <a:gd name="T8" fmla="*/ 142 w 233"/>
                <a:gd name="T9" fmla="*/ 16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80">
                  <a:moveTo>
                    <a:pt x="142" y="161"/>
                  </a:moveTo>
                  <a:cubicBezTo>
                    <a:pt x="204" y="137"/>
                    <a:pt x="233" y="62"/>
                    <a:pt x="219" y="0"/>
                  </a:cubicBezTo>
                  <a:cubicBezTo>
                    <a:pt x="216" y="57"/>
                    <a:pt x="181" y="111"/>
                    <a:pt x="124" y="133"/>
                  </a:cubicBezTo>
                  <a:cubicBezTo>
                    <a:pt x="82" y="149"/>
                    <a:pt x="37" y="145"/>
                    <a:pt x="0" y="125"/>
                  </a:cubicBezTo>
                  <a:cubicBezTo>
                    <a:pt x="36" y="159"/>
                    <a:pt x="93" y="180"/>
                    <a:pt x="142" y="16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74">
              <a:extLst>
                <a:ext uri="{FF2B5EF4-FFF2-40B4-BE49-F238E27FC236}">
                  <a16:creationId xmlns:a16="http://schemas.microsoft.com/office/drawing/2014/main" id="{8D0D2DB6-992E-EA23-5A3F-033AEE8CD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1770063"/>
              <a:ext cx="498475" cy="319088"/>
            </a:xfrm>
            <a:custGeom>
              <a:avLst/>
              <a:gdLst>
                <a:gd name="T0" fmla="*/ 133 w 239"/>
                <a:gd name="T1" fmla="*/ 140 h 153"/>
                <a:gd name="T2" fmla="*/ 233 w 239"/>
                <a:gd name="T3" fmla="*/ 0 h 153"/>
                <a:gd name="T4" fmla="*/ 126 w 239"/>
                <a:gd name="T5" fmla="*/ 114 h 153"/>
                <a:gd name="T6" fmla="*/ 0 w 239"/>
                <a:gd name="T7" fmla="*/ 96 h 153"/>
                <a:gd name="T8" fmla="*/ 133 w 239"/>
                <a:gd name="T9" fmla="*/ 14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3">
                  <a:moveTo>
                    <a:pt x="133" y="140"/>
                  </a:moveTo>
                  <a:cubicBezTo>
                    <a:pt x="198" y="125"/>
                    <a:pt x="239" y="64"/>
                    <a:pt x="233" y="0"/>
                  </a:cubicBezTo>
                  <a:cubicBezTo>
                    <a:pt x="224" y="56"/>
                    <a:pt x="185" y="99"/>
                    <a:pt x="126" y="114"/>
                  </a:cubicBezTo>
                  <a:cubicBezTo>
                    <a:pt x="82" y="124"/>
                    <a:pt x="34" y="121"/>
                    <a:pt x="0" y="96"/>
                  </a:cubicBezTo>
                  <a:cubicBezTo>
                    <a:pt x="31" y="134"/>
                    <a:pt x="83" y="153"/>
                    <a:pt x="133" y="1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Oval 75">
              <a:extLst>
                <a:ext uri="{FF2B5EF4-FFF2-40B4-BE49-F238E27FC236}">
                  <a16:creationId xmlns:a16="http://schemas.microsoft.com/office/drawing/2014/main" id="{699C7D4E-A103-312E-B758-E85125DB2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113" y="1187451"/>
              <a:ext cx="315913" cy="3143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76">
              <a:extLst>
                <a:ext uri="{FF2B5EF4-FFF2-40B4-BE49-F238E27FC236}">
                  <a16:creationId xmlns:a16="http://schemas.microsoft.com/office/drawing/2014/main" id="{40DA4A42-EDE3-BA25-DF8D-46288CA52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195388"/>
              <a:ext cx="268288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19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19"/>
                  </a:cubicBezTo>
                  <a:cubicBezTo>
                    <a:pt x="89" y="16"/>
                    <a:pt x="111" y="19"/>
                    <a:pt x="128" y="34"/>
                  </a:cubicBezTo>
                  <a:cubicBezTo>
                    <a:pt x="113" y="12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77">
              <a:extLst>
                <a:ext uri="{FF2B5EF4-FFF2-40B4-BE49-F238E27FC236}">
                  <a16:creationId xmlns:a16="http://schemas.microsoft.com/office/drawing/2014/main" id="{5E6534A6-F6ED-4FD7-EE55-C13915E56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113" y="1169988"/>
              <a:ext cx="268288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5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3" y="15"/>
                    <a:pt x="65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78">
              <a:extLst>
                <a:ext uri="{FF2B5EF4-FFF2-40B4-BE49-F238E27FC236}">
                  <a16:creationId xmlns:a16="http://schemas.microsoft.com/office/drawing/2014/main" id="{821234F7-4C58-DF9F-7A01-2948C28D2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5313" y="1343026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6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2"/>
                    <a:pt x="123" y="33"/>
                    <a:pt x="116" y="0"/>
                  </a:cubicBezTo>
                  <a:cubicBezTo>
                    <a:pt x="115" y="30"/>
                    <a:pt x="96" y="58"/>
                    <a:pt x="66" y="70"/>
                  </a:cubicBezTo>
                  <a:cubicBezTo>
                    <a:pt x="43" y="79"/>
                    <a:pt x="20" y="76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79">
              <a:extLst>
                <a:ext uri="{FF2B5EF4-FFF2-40B4-BE49-F238E27FC236}">
                  <a16:creationId xmlns:a16="http://schemas.microsoft.com/office/drawing/2014/main" id="{0817FA68-E2D9-733F-86CD-366D1EF61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1330326"/>
              <a:ext cx="263525" cy="169863"/>
            </a:xfrm>
            <a:custGeom>
              <a:avLst/>
              <a:gdLst>
                <a:gd name="T0" fmla="*/ 70 w 126"/>
                <a:gd name="T1" fmla="*/ 74 h 81"/>
                <a:gd name="T2" fmla="*/ 123 w 126"/>
                <a:gd name="T3" fmla="*/ 0 h 81"/>
                <a:gd name="T4" fmla="*/ 66 w 126"/>
                <a:gd name="T5" fmla="*/ 60 h 81"/>
                <a:gd name="T6" fmla="*/ 0 w 126"/>
                <a:gd name="T7" fmla="*/ 51 h 81"/>
                <a:gd name="T8" fmla="*/ 70 w 126"/>
                <a:gd name="T9" fmla="*/ 7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1">
                  <a:moveTo>
                    <a:pt x="70" y="74"/>
                  </a:moveTo>
                  <a:cubicBezTo>
                    <a:pt x="104" y="66"/>
                    <a:pt x="126" y="34"/>
                    <a:pt x="123" y="0"/>
                  </a:cubicBezTo>
                  <a:cubicBezTo>
                    <a:pt x="118" y="30"/>
                    <a:pt x="98" y="52"/>
                    <a:pt x="66" y="60"/>
                  </a:cubicBezTo>
                  <a:cubicBezTo>
                    <a:pt x="43" y="66"/>
                    <a:pt x="18" y="64"/>
                    <a:pt x="0" y="51"/>
                  </a:cubicBezTo>
                  <a:cubicBezTo>
                    <a:pt x="16" y="71"/>
                    <a:pt x="43" y="81"/>
                    <a:pt x="70" y="7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80">
              <a:extLst>
                <a:ext uri="{FF2B5EF4-FFF2-40B4-BE49-F238E27FC236}">
                  <a16:creationId xmlns:a16="http://schemas.microsoft.com/office/drawing/2014/main" id="{78BEA872-129C-E157-6EF1-B33083AA1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6" y="3679826"/>
              <a:ext cx="474663" cy="547688"/>
            </a:xfrm>
            <a:custGeom>
              <a:avLst/>
              <a:gdLst>
                <a:gd name="T0" fmla="*/ 214 w 227"/>
                <a:gd name="T1" fmla="*/ 151 h 262"/>
                <a:gd name="T2" fmla="*/ 90 w 227"/>
                <a:gd name="T3" fmla="*/ 251 h 262"/>
                <a:gd name="T4" fmla="*/ 13 w 227"/>
                <a:gd name="T5" fmla="*/ 111 h 262"/>
                <a:gd name="T6" fmla="*/ 137 w 227"/>
                <a:gd name="T7" fmla="*/ 11 h 262"/>
                <a:gd name="T8" fmla="*/ 214 w 227"/>
                <a:gd name="T9" fmla="*/ 15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62">
                  <a:moveTo>
                    <a:pt x="214" y="151"/>
                  </a:moveTo>
                  <a:cubicBezTo>
                    <a:pt x="201" y="217"/>
                    <a:pt x="145" y="262"/>
                    <a:pt x="90" y="251"/>
                  </a:cubicBezTo>
                  <a:cubicBezTo>
                    <a:pt x="34" y="240"/>
                    <a:pt x="0" y="177"/>
                    <a:pt x="13" y="111"/>
                  </a:cubicBezTo>
                  <a:cubicBezTo>
                    <a:pt x="26" y="45"/>
                    <a:pt x="82" y="0"/>
                    <a:pt x="137" y="11"/>
                  </a:cubicBezTo>
                  <a:cubicBezTo>
                    <a:pt x="193" y="22"/>
                    <a:pt x="227" y="85"/>
                    <a:pt x="214" y="151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9F962748-C305-BB1C-A478-292329FD1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5288" y="3719513"/>
              <a:ext cx="384175" cy="200025"/>
            </a:xfrm>
            <a:custGeom>
              <a:avLst/>
              <a:gdLst>
                <a:gd name="T0" fmla="*/ 102 w 184"/>
                <a:gd name="T1" fmla="*/ 2 h 96"/>
                <a:gd name="T2" fmla="*/ 0 w 184"/>
                <a:gd name="T3" fmla="*/ 96 h 96"/>
                <a:gd name="T4" fmla="*/ 105 w 184"/>
                <a:gd name="T5" fmla="*/ 27 h 96"/>
                <a:gd name="T6" fmla="*/ 184 w 184"/>
                <a:gd name="T7" fmla="*/ 68 h 96"/>
                <a:gd name="T8" fmla="*/ 102 w 184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96">
                  <a:moveTo>
                    <a:pt x="102" y="2"/>
                  </a:moveTo>
                  <a:cubicBezTo>
                    <a:pt x="54" y="0"/>
                    <a:pt x="11" y="41"/>
                    <a:pt x="0" y="96"/>
                  </a:cubicBezTo>
                  <a:cubicBezTo>
                    <a:pt x="20" y="51"/>
                    <a:pt x="60" y="26"/>
                    <a:pt x="105" y="27"/>
                  </a:cubicBezTo>
                  <a:cubicBezTo>
                    <a:pt x="137" y="28"/>
                    <a:pt x="166" y="40"/>
                    <a:pt x="184" y="68"/>
                  </a:cubicBezTo>
                  <a:cubicBezTo>
                    <a:pt x="171" y="30"/>
                    <a:pt x="140" y="3"/>
                    <a:pt x="102" y="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82">
              <a:extLst>
                <a:ext uri="{FF2B5EF4-FFF2-40B4-BE49-F238E27FC236}">
                  <a16:creationId xmlns:a16="http://schemas.microsoft.com/office/drawing/2014/main" id="{D3D5634A-EF03-6B3C-5E9D-25CA6ED0D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676651"/>
              <a:ext cx="384175" cy="182563"/>
            </a:xfrm>
            <a:custGeom>
              <a:avLst/>
              <a:gdLst>
                <a:gd name="T0" fmla="*/ 104 w 184"/>
                <a:gd name="T1" fmla="*/ 1 h 87"/>
                <a:gd name="T2" fmla="*/ 0 w 184"/>
                <a:gd name="T3" fmla="*/ 87 h 87"/>
                <a:gd name="T4" fmla="*/ 105 w 184"/>
                <a:gd name="T5" fmla="*/ 13 h 87"/>
                <a:gd name="T6" fmla="*/ 184 w 184"/>
                <a:gd name="T7" fmla="*/ 59 h 87"/>
                <a:gd name="T8" fmla="*/ 104 w 184"/>
                <a:gd name="T9" fmla="*/ 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87">
                  <a:moveTo>
                    <a:pt x="104" y="1"/>
                  </a:moveTo>
                  <a:cubicBezTo>
                    <a:pt x="56" y="0"/>
                    <a:pt x="11" y="33"/>
                    <a:pt x="0" y="87"/>
                  </a:cubicBezTo>
                  <a:cubicBezTo>
                    <a:pt x="20" y="42"/>
                    <a:pt x="61" y="12"/>
                    <a:pt x="105" y="13"/>
                  </a:cubicBezTo>
                  <a:cubicBezTo>
                    <a:pt x="138" y="14"/>
                    <a:pt x="166" y="32"/>
                    <a:pt x="184" y="59"/>
                  </a:cubicBezTo>
                  <a:cubicBezTo>
                    <a:pt x="171" y="21"/>
                    <a:pt x="142" y="2"/>
                    <a:pt x="104" y="1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83">
              <a:extLst>
                <a:ext uri="{FF2B5EF4-FFF2-40B4-BE49-F238E27FC236}">
                  <a16:creationId xmlns:a16="http://schemas.microsoft.com/office/drawing/2014/main" id="{9A378043-41D6-B0D0-9679-15EB21AF4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6563" y="3992563"/>
              <a:ext cx="366713" cy="280988"/>
            </a:xfrm>
            <a:custGeom>
              <a:avLst/>
              <a:gdLst>
                <a:gd name="T0" fmla="*/ 94 w 176"/>
                <a:gd name="T1" fmla="*/ 125 h 134"/>
                <a:gd name="T2" fmla="*/ 176 w 176"/>
                <a:gd name="T3" fmla="*/ 0 h 134"/>
                <a:gd name="T4" fmla="*/ 86 w 176"/>
                <a:gd name="T5" fmla="*/ 99 h 134"/>
                <a:gd name="T6" fmla="*/ 0 w 176"/>
                <a:gd name="T7" fmla="*/ 75 h 134"/>
                <a:gd name="T8" fmla="*/ 94 w 176"/>
                <a:gd name="T9" fmla="*/ 1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34">
                  <a:moveTo>
                    <a:pt x="94" y="125"/>
                  </a:moveTo>
                  <a:cubicBezTo>
                    <a:pt x="142" y="114"/>
                    <a:pt x="175" y="55"/>
                    <a:pt x="176" y="0"/>
                  </a:cubicBezTo>
                  <a:cubicBezTo>
                    <a:pt x="165" y="48"/>
                    <a:pt x="130" y="88"/>
                    <a:pt x="86" y="99"/>
                  </a:cubicBezTo>
                  <a:cubicBezTo>
                    <a:pt x="54" y="106"/>
                    <a:pt x="23" y="96"/>
                    <a:pt x="0" y="75"/>
                  </a:cubicBezTo>
                  <a:cubicBezTo>
                    <a:pt x="19" y="108"/>
                    <a:pt x="56" y="134"/>
                    <a:pt x="94" y="12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84">
              <a:extLst>
                <a:ext uri="{FF2B5EF4-FFF2-40B4-BE49-F238E27FC236}">
                  <a16:creationId xmlns:a16="http://schemas.microsoft.com/office/drawing/2014/main" id="{A0A06593-A443-B5C8-3607-4F6568EFB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401" y="3967163"/>
              <a:ext cx="379413" cy="228600"/>
            </a:xfrm>
            <a:custGeom>
              <a:avLst/>
              <a:gdLst>
                <a:gd name="T0" fmla="*/ 87 w 181"/>
                <a:gd name="T1" fmla="*/ 105 h 109"/>
                <a:gd name="T2" fmla="*/ 181 w 181"/>
                <a:gd name="T3" fmla="*/ 0 h 109"/>
                <a:gd name="T4" fmla="*/ 86 w 181"/>
                <a:gd name="T5" fmla="*/ 81 h 109"/>
                <a:gd name="T6" fmla="*/ 0 w 181"/>
                <a:gd name="T7" fmla="*/ 49 h 109"/>
                <a:gd name="T8" fmla="*/ 87 w 181"/>
                <a:gd name="T9" fmla="*/ 10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09">
                  <a:moveTo>
                    <a:pt x="87" y="105"/>
                  </a:moveTo>
                  <a:cubicBezTo>
                    <a:pt x="135" y="101"/>
                    <a:pt x="175" y="55"/>
                    <a:pt x="181" y="0"/>
                  </a:cubicBezTo>
                  <a:cubicBezTo>
                    <a:pt x="165" y="47"/>
                    <a:pt x="131" y="77"/>
                    <a:pt x="86" y="81"/>
                  </a:cubicBezTo>
                  <a:cubicBezTo>
                    <a:pt x="54" y="84"/>
                    <a:pt x="20" y="74"/>
                    <a:pt x="0" y="49"/>
                  </a:cubicBezTo>
                  <a:cubicBezTo>
                    <a:pt x="16" y="85"/>
                    <a:pt x="49" y="109"/>
                    <a:pt x="87" y="10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Oval 85">
              <a:extLst>
                <a:ext uri="{FF2B5EF4-FFF2-40B4-BE49-F238E27FC236}">
                  <a16:creationId xmlns:a16="http://schemas.microsoft.com/office/drawing/2014/main" id="{F624AD2A-EFEF-ADCE-D798-CB13BA05B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3117851"/>
              <a:ext cx="495300" cy="496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86">
              <a:extLst>
                <a:ext uri="{FF2B5EF4-FFF2-40B4-BE49-F238E27FC236}">
                  <a16:creationId xmlns:a16="http://schemas.microsoft.com/office/drawing/2014/main" id="{4A89A984-C186-147C-1C09-460DAC8F5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3676" y="3405188"/>
              <a:ext cx="1393825" cy="492125"/>
            </a:xfrm>
            <a:custGeom>
              <a:avLst/>
              <a:gdLst>
                <a:gd name="T0" fmla="*/ 667 w 667"/>
                <a:gd name="T1" fmla="*/ 0 h 235"/>
                <a:gd name="T2" fmla="*/ 529 w 667"/>
                <a:gd name="T3" fmla="*/ 60 h 235"/>
                <a:gd name="T4" fmla="*/ 332 w 667"/>
                <a:gd name="T5" fmla="*/ 156 h 235"/>
                <a:gd name="T6" fmla="*/ 0 w 667"/>
                <a:gd name="T7" fmla="*/ 93 h 235"/>
                <a:gd name="T8" fmla="*/ 367 w 667"/>
                <a:gd name="T9" fmla="*/ 186 h 235"/>
                <a:gd name="T10" fmla="*/ 530 w 667"/>
                <a:gd name="T11" fmla="*/ 77 h 235"/>
                <a:gd name="T12" fmla="*/ 594 w 667"/>
                <a:gd name="T13" fmla="*/ 87 h 235"/>
                <a:gd name="T14" fmla="*/ 667 w 667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7" h="235">
                  <a:moveTo>
                    <a:pt x="667" y="0"/>
                  </a:moveTo>
                  <a:cubicBezTo>
                    <a:pt x="665" y="48"/>
                    <a:pt x="586" y="69"/>
                    <a:pt x="529" y="60"/>
                  </a:cubicBezTo>
                  <a:cubicBezTo>
                    <a:pt x="462" y="107"/>
                    <a:pt x="423" y="119"/>
                    <a:pt x="332" y="156"/>
                  </a:cubicBezTo>
                  <a:cubicBezTo>
                    <a:pt x="202" y="182"/>
                    <a:pt x="95" y="144"/>
                    <a:pt x="0" y="93"/>
                  </a:cubicBezTo>
                  <a:cubicBezTo>
                    <a:pt x="93" y="180"/>
                    <a:pt x="241" y="235"/>
                    <a:pt x="367" y="186"/>
                  </a:cubicBezTo>
                  <a:cubicBezTo>
                    <a:pt x="432" y="160"/>
                    <a:pt x="495" y="135"/>
                    <a:pt x="530" y="77"/>
                  </a:cubicBezTo>
                  <a:cubicBezTo>
                    <a:pt x="548" y="79"/>
                    <a:pt x="561" y="89"/>
                    <a:pt x="594" y="87"/>
                  </a:cubicBezTo>
                  <a:cubicBezTo>
                    <a:pt x="615" y="89"/>
                    <a:pt x="667" y="95"/>
                    <a:pt x="667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Oval 87">
              <a:extLst>
                <a:ext uri="{FF2B5EF4-FFF2-40B4-BE49-F238E27FC236}">
                  <a16:creationId xmlns:a16="http://schemas.microsoft.com/office/drawing/2014/main" id="{8EEEABF4-D0A0-45A1-5CDE-6A2496B42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6051" y="3814763"/>
              <a:ext cx="620713" cy="622300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88">
              <a:extLst>
                <a:ext uri="{FF2B5EF4-FFF2-40B4-BE49-F238E27FC236}">
                  <a16:creationId xmlns:a16="http://schemas.microsoft.com/office/drawing/2014/main" id="{73EB099C-0692-C51B-6DA0-65E1D93FA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8276" y="3829051"/>
              <a:ext cx="528638" cy="303213"/>
            </a:xfrm>
            <a:custGeom>
              <a:avLst/>
              <a:gdLst>
                <a:gd name="T0" fmla="*/ 118 w 253"/>
                <a:gd name="T1" fmla="*/ 8 h 145"/>
                <a:gd name="T2" fmla="*/ 0 w 253"/>
                <a:gd name="T3" fmla="*/ 145 h 145"/>
                <a:gd name="T4" fmla="*/ 129 w 253"/>
                <a:gd name="T5" fmla="*/ 39 h 145"/>
                <a:gd name="T6" fmla="*/ 253 w 253"/>
                <a:gd name="T7" fmla="*/ 68 h 145"/>
                <a:gd name="T8" fmla="*/ 118 w 253"/>
                <a:gd name="T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45">
                  <a:moveTo>
                    <a:pt x="118" y="8"/>
                  </a:moveTo>
                  <a:cubicBezTo>
                    <a:pt x="49" y="18"/>
                    <a:pt x="0" y="77"/>
                    <a:pt x="0" y="145"/>
                  </a:cubicBezTo>
                  <a:cubicBezTo>
                    <a:pt x="16" y="87"/>
                    <a:pt x="66" y="48"/>
                    <a:pt x="129" y="39"/>
                  </a:cubicBezTo>
                  <a:cubicBezTo>
                    <a:pt x="176" y="32"/>
                    <a:pt x="220" y="39"/>
                    <a:pt x="253" y="68"/>
                  </a:cubicBezTo>
                  <a:cubicBezTo>
                    <a:pt x="224" y="25"/>
                    <a:pt x="172" y="0"/>
                    <a:pt x="118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89">
              <a:extLst>
                <a:ext uri="{FF2B5EF4-FFF2-40B4-BE49-F238E27FC236}">
                  <a16:creationId xmlns:a16="http://schemas.microsoft.com/office/drawing/2014/main" id="{61E572BA-6C5E-9C91-BA93-2A87FC158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6" y="3779838"/>
              <a:ext cx="528638" cy="282575"/>
            </a:xfrm>
            <a:custGeom>
              <a:avLst/>
              <a:gdLst>
                <a:gd name="T0" fmla="*/ 122 w 253"/>
                <a:gd name="T1" fmla="*/ 8 h 135"/>
                <a:gd name="T2" fmla="*/ 0 w 253"/>
                <a:gd name="T3" fmla="*/ 135 h 135"/>
                <a:gd name="T4" fmla="*/ 128 w 253"/>
                <a:gd name="T5" fmla="*/ 22 h 135"/>
                <a:gd name="T6" fmla="*/ 253 w 253"/>
                <a:gd name="T7" fmla="*/ 58 h 135"/>
                <a:gd name="T8" fmla="*/ 122 w 253"/>
                <a:gd name="T9" fmla="*/ 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35">
                  <a:moveTo>
                    <a:pt x="122" y="8"/>
                  </a:moveTo>
                  <a:cubicBezTo>
                    <a:pt x="54" y="19"/>
                    <a:pt x="0" y="68"/>
                    <a:pt x="0" y="135"/>
                  </a:cubicBezTo>
                  <a:cubicBezTo>
                    <a:pt x="16" y="77"/>
                    <a:pt x="64" y="31"/>
                    <a:pt x="128" y="22"/>
                  </a:cubicBezTo>
                  <a:cubicBezTo>
                    <a:pt x="175" y="15"/>
                    <a:pt x="219" y="30"/>
                    <a:pt x="253" y="58"/>
                  </a:cubicBezTo>
                  <a:cubicBezTo>
                    <a:pt x="224" y="16"/>
                    <a:pt x="176" y="0"/>
                    <a:pt x="122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Freeform 90">
              <a:extLst>
                <a:ext uri="{FF2B5EF4-FFF2-40B4-BE49-F238E27FC236}">
                  <a16:creationId xmlns:a16="http://schemas.microsoft.com/office/drawing/2014/main" id="{29CFDA43-4276-D4CE-095F-95B8E9686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101" y="4122738"/>
              <a:ext cx="509588" cy="393700"/>
            </a:xfrm>
            <a:custGeom>
              <a:avLst/>
              <a:gdLst>
                <a:gd name="T0" fmla="*/ 148 w 244"/>
                <a:gd name="T1" fmla="*/ 169 h 189"/>
                <a:gd name="T2" fmla="*/ 229 w 244"/>
                <a:gd name="T3" fmla="*/ 0 h 189"/>
                <a:gd name="T4" fmla="*/ 130 w 244"/>
                <a:gd name="T5" fmla="*/ 139 h 189"/>
                <a:gd name="T6" fmla="*/ 0 w 244"/>
                <a:gd name="T7" fmla="*/ 131 h 189"/>
                <a:gd name="T8" fmla="*/ 148 w 244"/>
                <a:gd name="T9" fmla="*/ 16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89">
                  <a:moveTo>
                    <a:pt x="148" y="169"/>
                  </a:moveTo>
                  <a:cubicBezTo>
                    <a:pt x="213" y="144"/>
                    <a:pt x="244" y="66"/>
                    <a:pt x="229" y="0"/>
                  </a:cubicBezTo>
                  <a:cubicBezTo>
                    <a:pt x="227" y="60"/>
                    <a:pt x="189" y="116"/>
                    <a:pt x="130" y="139"/>
                  </a:cubicBezTo>
                  <a:cubicBezTo>
                    <a:pt x="86" y="156"/>
                    <a:pt x="38" y="152"/>
                    <a:pt x="0" y="131"/>
                  </a:cubicBezTo>
                  <a:cubicBezTo>
                    <a:pt x="37" y="166"/>
                    <a:pt x="97" y="189"/>
                    <a:pt x="148" y="16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91">
              <a:extLst>
                <a:ext uri="{FF2B5EF4-FFF2-40B4-BE49-F238E27FC236}">
                  <a16:creationId xmlns:a16="http://schemas.microsoft.com/office/drawing/2014/main" id="{D87AA229-62C8-F1BB-9EF9-B33146121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601" y="4098926"/>
              <a:ext cx="522288" cy="334963"/>
            </a:xfrm>
            <a:custGeom>
              <a:avLst/>
              <a:gdLst>
                <a:gd name="T0" fmla="*/ 139 w 250"/>
                <a:gd name="T1" fmla="*/ 147 h 160"/>
                <a:gd name="T2" fmla="*/ 244 w 250"/>
                <a:gd name="T3" fmla="*/ 0 h 160"/>
                <a:gd name="T4" fmla="*/ 132 w 250"/>
                <a:gd name="T5" fmla="*/ 119 h 160"/>
                <a:gd name="T6" fmla="*/ 0 w 250"/>
                <a:gd name="T7" fmla="*/ 101 h 160"/>
                <a:gd name="T8" fmla="*/ 139 w 250"/>
                <a:gd name="T9" fmla="*/ 14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60">
                  <a:moveTo>
                    <a:pt x="139" y="147"/>
                  </a:moveTo>
                  <a:cubicBezTo>
                    <a:pt x="207" y="130"/>
                    <a:pt x="250" y="67"/>
                    <a:pt x="244" y="0"/>
                  </a:cubicBezTo>
                  <a:cubicBezTo>
                    <a:pt x="234" y="59"/>
                    <a:pt x="194" y="103"/>
                    <a:pt x="132" y="119"/>
                  </a:cubicBezTo>
                  <a:cubicBezTo>
                    <a:pt x="86" y="130"/>
                    <a:pt x="35" y="126"/>
                    <a:pt x="0" y="101"/>
                  </a:cubicBezTo>
                  <a:cubicBezTo>
                    <a:pt x="32" y="140"/>
                    <a:pt x="86" y="160"/>
                    <a:pt x="139" y="14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92">
              <a:extLst>
                <a:ext uri="{FF2B5EF4-FFF2-40B4-BE49-F238E27FC236}">
                  <a16:creationId xmlns:a16="http://schemas.microsoft.com/office/drawing/2014/main" id="{7B72775D-3383-3901-5E28-2E1917359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877888"/>
              <a:ext cx="509588" cy="238125"/>
            </a:xfrm>
            <a:custGeom>
              <a:avLst/>
              <a:gdLst>
                <a:gd name="T0" fmla="*/ 156 w 244"/>
                <a:gd name="T1" fmla="*/ 0 h 114"/>
                <a:gd name="T2" fmla="*/ 113 w 244"/>
                <a:gd name="T3" fmla="*/ 4 h 114"/>
                <a:gd name="T4" fmla="*/ 5 w 244"/>
                <a:gd name="T5" fmla="*/ 78 h 114"/>
                <a:gd name="T6" fmla="*/ 88 w 244"/>
                <a:gd name="T7" fmla="*/ 114 h 114"/>
                <a:gd name="T8" fmla="*/ 132 w 244"/>
                <a:gd name="T9" fmla="*/ 110 h 114"/>
                <a:gd name="T10" fmla="*/ 239 w 244"/>
                <a:gd name="T11" fmla="*/ 36 h 114"/>
                <a:gd name="T12" fmla="*/ 156 w 244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14">
                  <a:moveTo>
                    <a:pt x="156" y="0"/>
                  </a:moveTo>
                  <a:cubicBezTo>
                    <a:pt x="142" y="0"/>
                    <a:pt x="128" y="1"/>
                    <a:pt x="113" y="4"/>
                  </a:cubicBezTo>
                  <a:cubicBezTo>
                    <a:pt x="48" y="15"/>
                    <a:pt x="0" y="49"/>
                    <a:pt x="5" y="78"/>
                  </a:cubicBezTo>
                  <a:cubicBezTo>
                    <a:pt x="9" y="100"/>
                    <a:pt x="43" y="114"/>
                    <a:pt x="88" y="114"/>
                  </a:cubicBezTo>
                  <a:cubicBezTo>
                    <a:pt x="102" y="114"/>
                    <a:pt x="116" y="113"/>
                    <a:pt x="132" y="110"/>
                  </a:cubicBezTo>
                  <a:cubicBezTo>
                    <a:pt x="196" y="98"/>
                    <a:pt x="244" y="65"/>
                    <a:pt x="239" y="36"/>
                  </a:cubicBezTo>
                  <a:cubicBezTo>
                    <a:pt x="235" y="13"/>
                    <a:pt x="201" y="0"/>
                    <a:pt x="156" y="0"/>
                  </a:cubicBezTo>
                </a:path>
              </a:pathLst>
            </a:custGeom>
            <a:solidFill>
              <a:srgbClr val="E0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93">
              <a:extLst>
                <a:ext uri="{FF2B5EF4-FFF2-40B4-BE49-F238E27FC236}">
                  <a16:creationId xmlns:a16="http://schemas.microsoft.com/office/drawing/2014/main" id="{DB3F800A-F6CF-9784-726E-A68ECD1E6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6" y="879476"/>
              <a:ext cx="414338" cy="158750"/>
            </a:xfrm>
            <a:custGeom>
              <a:avLst/>
              <a:gdLst>
                <a:gd name="T0" fmla="*/ 88 w 198"/>
                <a:gd name="T1" fmla="*/ 11 h 76"/>
                <a:gd name="T2" fmla="*/ 4 w 198"/>
                <a:gd name="T3" fmla="*/ 76 h 76"/>
                <a:gd name="T4" fmla="*/ 99 w 198"/>
                <a:gd name="T5" fmla="*/ 20 h 76"/>
                <a:gd name="T6" fmla="*/ 198 w 198"/>
                <a:gd name="T7" fmla="*/ 13 h 76"/>
                <a:gd name="T8" fmla="*/ 88 w 198"/>
                <a:gd name="T9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76">
                  <a:moveTo>
                    <a:pt x="88" y="11"/>
                  </a:moveTo>
                  <a:cubicBezTo>
                    <a:pt x="35" y="24"/>
                    <a:pt x="0" y="52"/>
                    <a:pt x="4" y="76"/>
                  </a:cubicBezTo>
                  <a:cubicBezTo>
                    <a:pt x="13" y="53"/>
                    <a:pt x="50" y="32"/>
                    <a:pt x="99" y="20"/>
                  </a:cubicBezTo>
                  <a:cubicBezTo>
                    <a:pt x="135" y="11"/>
                    <a:pt x="170" y="7"/>
                    <a:pt x="198" y="13"/>
                  </a:cubicBezTo>
                  <a:cubicBezTo>
                    <a:pt x="172" y="2"/>
                    <a:pt x="130" y="0"/>
                    <a:pt x="88" y="1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2F64676C-A909-87F7-719C-9B47B84B1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0851" y="863601"/>
              <a:ext cx="411163" cy="153988"/>
            </a:xfrm>
            <a:custGeom>
              <a:avLst/>
              <a:gdLst>
                <a:gd name="T0" fmla="*/ 92 w 197"/>
                <a:gd name="T1" fmla="*/ 12 h 74"/>
                <a:gd name="T2" fmla="*/ 4 w 197"/>
                <a:gd name="T3" fmla="*/ 74 h 74"/>
                <a:gd name="T4" fmla="*/ 97 w 197"/>
                <a:gd name="T5" fmla="*/ 15 h 74"/>
                <a:gd name="T6" fmla="*/ 197 w 197"/>
                <a:gd name="T7" fmla="*/ 11 h 74"/>
                <a:gd name="T8" fmla="*/ 92 w 197"/>
                <a:gd name="T9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74">
                  <a:moveTo>
                    <a:pt x="92" y="12"/>
                  </a:moveTo>
                  <a:cubicBezTo>
                    <a:pt x="38" y="25"/>
                    <a:pt x="0" y="50"/>
                    <a:pt x="4" y="74"/>
                  </a:cubicBezTo>
                  <a:cubicBezTo>
                    <a:pt x="12" y="51"/>
                    <a:pt x="48" y="28"/>
                    <a:pt x="97" y="15"/>
                  </a:cubicBezTo>
                  <a:cubicBezTo>
                    <a:pt x="133" y="6"/>
                    <a:pt x="169" y="5"/>
                    <a:pt x="197" y="11"/>
                  </a:cubicBezTo>
                  <a:cubicBezTo>
                    <a:pt x="172" y="0"/>
                    <a:pt x="134" y="1"/>
                    <a:pt x="92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86416657-B490-01A5-A5F1-784CC99A4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901" y="950913"/>
              <a:ext cx="390525" cy="179388"/>
            </a:xfrm>
            <a:custGeom>
              <a:avLst/>
              <a:gdLst>
                <a:gd name="T0" fmla="*/ 119 w 187"/>
                <a:gd name="T1" fmla="*/ 71 h 86"/>
                <a:gd name="T2" fmla="*/ 171 w 187"/>
                <a:gd name="T3" fmla="*/ 0 h 86"/>
                <a:gd name="T4" fmla="*/ 102 w 187"/>
                <a:gd name="T5" fmla="*/ 63 h 86"/>
                <a:gd name="T6" fmla="*/ 0 w 187"/>
                <a:gd name="T7" fmla="*/ 79 h 86"/>
                <a:gd name="T8" fmla="*/ 119 w 187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86">
                  <a:moveTo>
                    <a:pt x="119" y="71"/>
                  </a:moveTo>
                  <a:cubicBezTo>
                    <a:pt x="168" y="53"/>
                    <a:pt x="187" y="21"/>
                    <a:pt x="171" y="0"/>
                  </a:cubicBezTo>
                  <a:cubicBezTo>
                    <a:pt x="173" y="22"/>
                    <a:pt x="147" y="47"/>
                    <a:pt x="102" y="63"/>
                  </a:cubicBezTo>
                  <a:cubicBezTo>
                    <a:pt x="69" y="76"/>
                    <a:pt x="31" y="81"/>
                    <a:pt x="0" y="79"/>
                  </a:cubicBezTo>
                  <a:cubicBezTo>
                    <a:pt x="31" y="86"/>
                    <a:pt x="80" y="86"/>
                    <a:pt x="119" y="7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3DD2C1E6-79C6-B6E3-5F92-7390E3E22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1" y="946151"/>
              <a:ext cx="407988" cy="166688"/>
            </a:xfrm>
            <a:custGeom>
              <a:avLst/>
              <a:gdLst>
                <a:gd name="T0" fmla="*/ 113 w 195"/>
                <a:gd name="T1" fmla="*/ 67 h 80"/>
                <a:gd name="T2" fmla="*/ 185 w 195"/>
                <a:gd name="T3" fmla="*/ 0 h 80"/>
                <a:gd name="T4" fmla="*/ 105 w 195"/>
                <a:gd name="T5" fmla="*/ 58 h 80"/>
                <a:gd name="T6" fmla="*/ 0 w 195"/>
                <a:gd name="T7" fmla="*/ 70 h 80"/>
                <a:gd name="T8" fmla="*/ 113 w 195"/>
                <a:gd name="T9" fmla="*/ 6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80">
                  <a:moveTo>
                    <a:pt x="113" y="67"/>
                  </a:moveTo>
                  <a:cubicBezTo>
                    <a:pt x="165" y="52"/>
                    <a:pt x="195" y="23"/>
                    <a:pt x="185" y="0"/>
                  </a:cubicBezTo>
                  <a:cubicBezTo>
                    <a:pt x="181" y="22"/>
                    <a:pt x="153" y="44"/>
                    <a:pt x="105" y="58"/>
                  </a:cubicBezTo>
                  <a:cubicBezTo>
                    <a:pt x="70" y="69"/>
                    <a:pt x="30" y="74"/>
                    <a:pt x="0" y="70"/>
                  </a:cubicBezTo>
                  <a:cubicBezTo>
                    <a:pt x="29" y="80"/>
                    <a:pt x="72" y="79"/>
                    <a:pt x="113" y="6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65DC7E01-59D6-43E7-05D5-0E4467818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951" y="4435476"/>
              <a:ext cx="346075" cy="565150"/>
            </a:xfrm>
            <a:custGeom>
              <a:avLst/>
              <a:gdLst>
                <a:gd name="T0" fmla="*/ 136 w 166"/>
                <a:gd name="T1" fmla="*/ 112 h 270"/>
                <a:gd name="T2" fmla="*/ 137 w 166"/>
                <a:gd name="T3" fmla="*/ 258 h 270"/>
                <a:gd name="T4" fmla="*/ 30 w 166"/>
                <a:gd name="T5" fmla="*/ 158 h 270"/>
                <a:gd name="T6" fmla="*/ 30 w 166"/>
                <a:gd name="T7" fmla="*/ 13 h 270"/>
                <a:gd name="T8" fmla="*/ 136 w 166"/>
                <a:gd name="T9" fmla="*/ 1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70">
                  <a:moveTo>
                    <a:pt x="136" y="112"/>
                  </a:moveTo>
                  <a:cubicBezTo>
                    <a:pt x="165" y="180"/>
                    <a:pt x="166" y="245"/>
                    <a:pt x="137" y="258"/>
                  </a:cubicBezTo>
                  <a:cubicBezTo>
                    <a:pt x="108" y="270"/>
                    <a:pt x="60" y="226"/>
                    <a:pt x="30" y="158"/>
                  </a:cubicBezTo>
                  <a:cubicBezTo>
                    <a:pt x="1" y="91"/>
                    <a:pt x="0" y="26"/>
                    <a:pt x="30" y="13"/>
                  </a:cubicBezTo>
                  <a:cubicBezTo>
                    <a:pt x="59" y="0"/>
                    <a:pt x="106" y="45"/>
                    <a:pt x="136" y="112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84C1532E-AA7B-554B-228A-23AF47F64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4462463"/>
              <a:ext cx="187325" cy="304800"/>
            </a:xfrm>
            <a:custGeom>
              <a:avLst/>
              <a:gdLst>
                <a:gd name="T0" fmla="*/ 21 w 90"/>
                <a:gd name="T1" fmla="*/ 15 h 146"/>
                <a:gd name="T2" fmla="*/ 28 w 90"/>
                <a:gd name="T3" fmla="*/ 146 h 146"/>
                <a:gd name="T4" fmla="*/ 36 w 90"/>
                <a:gd name="T5" fmla="*/ 38 h 146"/>
                <a:gd name="T6" fmla="*/ 90 w 90"/>
                <a:gd name="T7" fmla="*/ 43 h 146"/>
                <a:gd name="T8" fmla="*/ 21 w 90"/>
                <a:gd name="T9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46">
                  <a:moveTo>
                    <a:pt x="21" y="15"/>
                  </a:moveTo>
                  <a:cubicBezTo>
                    <a:pt x="0" y="34"/>
                    <a:pt x="4" y="90"/>
                    <a:pt x="28" y="146"/>
                  </a:cubicBezTo>
                  <a:cubicBezTo>
                    <a:pt x="13" y="96"/>
                    <a:pt x="17" y="56"/>
                    <a:pt x="36" y="38"/>
                  </a:cubicBezTo>
                  <a:cubicBezTo>
                    <a:pt x="50" y="25"/>
                    <a:pt x="68" y="25"/>
                    <a:pt x="90" y="43"/>
                  </a:cubicBezTo>
                  <a:cubicBezTo>
                    <a:pt x="65" y="13"/>
                    <a:pt x="38" y="0"/>
                    <a:pt x="21" y="1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DB4B2CE1-EC18-BDA8-5317-F23AB3ADB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838" y="4425951"/>
              <a:ext cx="179388" cy="287338"/>
            </a:xfrm>
            <a:custGeom>
              <a:avLst/>
              <a:gdLst>
                <a:gd name="T0" fmla="*/ 22 w 86"/>
                <a:gd name="T1" fmla="*/ 15 h 138"/>
                <a:gd name="T2" fmla="*/ 24 w 86"/>
                <a:gd name="T3" fmla="*/ 138 h 138"/>
                <a:gd name="T4" fmla="*/ 28 w 86"/>
                <a:gd name="T5" fmla="*/ 25 h 138"/>
                <a:gd name="T6" fmla="*/ 86 w 86"/>
                <a:gd name="T7" fmla="*/ 36 h 138"/>
                <a:gd name="T8" fmla="*/ 22 w 86"/>
                <a:gd name="T9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38">
                  <a:moveTo>
                    <a:pt x="22" y="15"/>
                  </a:moveTo>
                  <a:cubicBezTo>
                    <a:pt x="1" y="34"/>
                    <a:pt x="0" y="83"/>
                    <a:pt x="24" y="138"/>
                  </a:cubicBezTo>
                  <a:cubicBezTo>
                    <a:pt x="9" y="88"/>
                    <a:pt x="9" y="42"/>
                    <a:pt x="28" y="25"/>
                  </a:cubicBezTo>
                  <a:cubicBezTo>
                    <a:pt x="43" y="12"/>
                    <a:pt x="64" y="17"/>
                    <a:pt x="86" y="36"/>
                  </a:cubicBezTo>
                  <a:cubicBezTo>
                    <a:pt x="60" y="5"/>
                    <a:pt x="38" y="0"/>
                    <a:pt x="22" y="1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6A7AC05E-62ED-54F1-12CE-3D76B3F68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676" y="4665663"/>
              <a:ext cx="166688" cy="368300"/>
            </a:xfrm>
            <a:custGeom>
              <a:avLst/>
              <a:gdLst>
                <a:gd name="T0" fmla="*/ 66 w 80"/>
                <a:gd name="T1" fmla="*/ 151 h 176"/>
                <a:gd name="T2" fmla="*/ 34 w 80"/>
                <a:gd name="T3" fmla="*/ 0 h 176"/>
                <a:gd name="T4" fmla="*/ 49 w 80"/>
                <a:gd name="T5" fmla="*/ 130 h 176"/>
                <a:gd name="T6" fmla="*/ 0 w 80"/>
                <a:gd name="T7" fmla="*/ 144 h 176"/>
                <a:gd name="T8" fmla="*/ 66 w 80"/>
                <a:gd name="T9" fmla="*/ 15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6">
                  <a:moveTo>
                    <a:pt x="66" y="151"/>
                  </a:moveTo>
                  <a:cubicBezTo>
                    <a:pt x="80" y="121"/>
                    <a:pt x="63" y="52"/>
                    <a:pt x="34" y="0"/>
                  </a:cubicBezTo>
                  <a:cubicBezTo>
                    <a:pt x="55" y="50"/>
                    <a:pt x="62" y="102"/>
                    <a:pt x="49" y="130"/>
                  </a:cubicBezTo>
                  <a:cubicBezTo>
                    <a:pt x="39" y="151"/>
                    <a:pt x="21" y="155"/>
                    <a:pt x="0" y="144"/>
                  </a:cubicBezTo>
                  <a:cubicBezTo>
                    <a:pt x="26" y="167"/>
                    <a:pt x="55" y="176"/>
                    <a:pt x="66" y="15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101">
              <a:extLst>
                <a:ext uri="{FF2B5EF4-FFF2-40B4-BE49-F238E27FC236}">
                  <a16:creationId xmlns:a16="http://schemas.microsoft.com/office/drawing/2014/main" id="{6F5DADC6-FCA8-7BBD-1DEF-FDA6F2753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701" y="4651376"/>
              <a:ext cx="174625" cy="325438"/>
            </a:xfrm>
            <a:custGeom>
              <a:avLst/>
              <a:gdLst>
                <a:gd name="T0" fmla="*/ 66 w 84"/>
                <a:gd name="T1" fmla="*/ 137 h 156"/>
                <a:gd name="T2" fmla="*/ 50 w 84"/>
                <a:gd name="T3" fmla="*/ 0 h 156"/>
                <a:gd name="T4" fmla="*/ 53 w 84"/>
                <a:gd name="T5" fmla="*/ 115 h 156"/>
                <a:gd name="T6" fmla="*/ 0 w 84"/>
                <a:gd name="T7" fmla="*/ 121 h 156"/>
                <a:gd name="T8" fmla="*/ 66 w 84"/>
                <a:gd name="T9" fmla="*/ 13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66" y="137"/>
                  </a:moveTo>
                  <a:cubicBezTo>
                    <a:pt x="84" y="113"/>
                    <a:pt x="77" y="54"/>
                    <a:pt x="50" y="0"/>
                  </a:cubicBezTo>
                  <a:cubicBezTo>
                    <a:pt x="68" y="50"/>
                    <a:pt x="70" y="93"/>
                    <a:pt x="53" y="115"/>
                  </a:cubicBezTo>
                  <a:cubicBezTo>
                    <a:pt x="41" y="132"/>
                    <a:pt x="22" y="136"/>
                    <a:pt x="0" y="121"/>
                  </a:cubicBezTo>
                  <a:cubicBezTo>
                    <a:pt x="26" y="149"/>
                    <a:pt x="52" y="156"/>
                    <a:pt x="66" y="13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102">
              <a:extLst>
                <a:ext uri="{FF2B5EF4-FFF2-40B4-BE49-F238E27FC236}">
                  <a16:creationId xmlns:a16="http://schemas.microsoft.com/office/drawing/2014/main" id="{D626850E-B845-0EBB-D468-94CE3F664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1" y="1752601"/>
              <a:ext cx="927100" cy="831850"/>
            </a:xfrm>
            <a:custGeom>
              <a:avLst/>
              <a:gdLst>
                <a:gd name="T0" fmla="*/ 419 w 444"/>
                <a:gd name="T1" fmla="*/ 146 h 398"/>
                <a:gd name="T2" fmla="*/ 267 w 444"/>
                <a:gd name="T3" fmla="*/ 368 h 398"/>
                <a:gd name="T4" fmla="*/ 25 w 444"/>
                <a:gd name="T5" fmla="*/ 252 h 398"/>
                <a:gd name="T6" fmla="*/ 177 w 444"/>
                <a:gd name="T7" fmla="*/ 29 h 398"/>
                <a:gd name="T8" fmla="*/ 419 w 444"/>
                <a:gd name="T9" fmla="*/ 14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398">
                  <a:moveTo>
                    <a:pt x="419" y="146"/>
                  </a:moveTo>
                  <a:cubicBezTo>
                    <a:pt x="444" y="240"/>
                    <a:pt x="376" y="339"/>
                    <a:pt x="267" y="368"/>
                  </a:cubicBezTo>
                  <a:cubicBezTo>
                    <a:pt x="159" y="398"/>
                    <a:pt x="50" y="345"/>
                    <a:pt x="25" y="252"/>
                  </a:cubicBezTo>
                  <a:cubicBezTo>
                    <a:pt x="0" y="158"/>
                    <a:pt x="68" y="58"/>
                    <a:pt x="177" y="29"/>
                  </a:cubicBezTo>
                  <a:cubicBezTo>
                    <a:pt x="286" y="0"/>
                    <a:pt x="394" y="53"/>
                    <a:pt x="419" y="146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03">
              <a:extLst>
                <a:ext uri="{FF2B5EF4-FFF2-40B4-BE49-F238E27FC236}">
                  <a16:creationId xmlns:a16="http://schemas.microsoft.com/office/drawing/2014/main" id="{D06C8E35-A512-CFDB-52FB-63D7CF59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1804988"/>
              <a:ext cx="693738" cy="473075"/>
            </a:xfrm>
            <a:custGeom>
              <a:avLst/>
              <a:gdLst>
                <a:gd name="T0" fmla="*/ 136 w 332"/>
                <a:gd name="T1" fmla="*/ 28 h 226"/>
                <a:gd name="T2" fmla="*/ 21 w 332"/>
                <a:gd name="T3" fmla="*/ 226 h 226"/>
                <a:gd name="T4" fmla="*/ 159 w 332"/>
                <a:gd name="T5" fmla="*/ 59 h 226"/>
                <a:gd name="T6" fmla="*/ 332 w 332"/>
                <a:gd name="T7" fmla="*/ 48 h 226"/>
                <a:gd name="T8" fmla="*/ 136 w 332"/>
                <a:gd name="T9" fmla="*/ 2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26">
                  <a:moveTo>
                    <a:pt x="136" y="28"/>
                  </a:moveTo>
                  <a:cubicBezTo>
                    <a:pt x="48" y="64"/>
                    <a:pt x="0" y="149"/>
                    <a:pt x="21" y="226"/>
                  </a:cubicBezTo>
                  <a:cubicBezTo>
                    <a:pt x="24" y="154"/>
                    <a:pt x="78" y="92"/>
                    <a:pt x="159" y="59"/>
                  </a:cubicBezTo>
                  <a:cubicBezTo>
                    <a:pt x="219" y="34"/>
                    <a:pt x="280" y="27"/>
                    <a:pt x="332" y="48"/>
                  </a:cubicBezTo>
                  <a:cubicBezTo>
                    <a:pt x="281" y="10"/>
                    <a:pt x="205" y="0"/>
                    <a:pt x="136" y="2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104">
              <a:extLst>
                <a:ext uri="{FF2B5EF4-FFF2-40B4-BE49-F238E27FC236}">
                  <a16:creationId xmlns:a16="http://schemas.microsoft.com/office/drawing/2014/main" id="{6A9C4DED-E335-B17C-2A11-4BD6039F9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1" y="1752601"/>
              <a:ext cx="693738" cy="454025"/>
            </a:xfrm>
            <a:custGeom>
              <a:avLst/>
              <a:gdLst>
                <a:gd name="T0" fmla="*/ 144 w 332"/>
                <a:gd name="T1" fmla="*/ 29 h 217"/>
                <a:gd name="T2" fmla="*/ 21 w 332"/>
                <a:gd name="T3" fmla="*/ 217 h 217"/>
                <a:gd name="T4" fmla="*/ 155 w 332"/>
                <a:gd name="T5" fmla="*/ 42 h 217"/>
                <a:gd name="T6" fmla="*/ 332 w 332"/>
                <a:gd name="T7" fmla="*/ 39 h 217"/>
                <a:gd name="T8" fmla="*/ 144 w 332"/>
                <a:gd name="T9" fmla="*/ 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17">
                  <a:moveTo>
                    <a:pt x="144" y="29"/>
                  </a:moveTo>
                  <a:cubicBezTo>
                    <a:pt x="56" y="64"/>
                    <a:pt x="0" y="140"/>
                    <a:pt x="21" y="217"/>
                  </a:cubicBezTo>
                  <a:cubicBezTo>
                    <a:pt x="24" y="145"/>
                    <a:pt x="74" y="75"/>
                    <a:pt x="155" y="42"/>
                  </a:cubicBezTo>
                  <a:cubicBezTo>
                    <a:pt x="215" y="18"/>
                    <a:pt x="279" y="18"/>
                    <a:pt x="332" y="39"/>
                  </a:cubicBezTo>
                  <a:cubicBezTo>
                    <a:pt x="281" y="1"/>
                    <a:pt x="213" y="0"/>
                    <a:pt x="144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105">
              <a:extLst>
                <a:ext uri="{FF2B5EF4-FFF2-40B4-BE49-F238E27FC236}">
                  <a16:creationId xmlns:a16="http://schemas.microsoft.com/office/drawing/2014/main" id="{23F4AEEC-BCB6-0F78-09EB-299CABB26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3476" y="2051051"/>
              <a:ext cx="635000" cy="547688"/>
            </a:xfrm>
            <a:custGeom>
              <a:avLst/>
              <a:gdLst>
                <a:gd name="T0" fmla="*/ 209 w 304"/>
                <a:gd name="T1" fmla="*/ 221 h 262"/>
                <a:gd name="T2" fmla="*/ 264 w 304"/>
                <a:gd name="T3" fmla="*/ 0 h 262"/>
                <a:gd name="T4" fmla="*/ 175 w 304"/>
                <a:gd name="T5" fmla="*/ 194 h 262"/>
                <a:gd name="T6" fmla="*/ 0 w 304"/>
                <a:gd name="T7" fmla="*/ 231 h 262"/>
                <a:gd name="T8" fmla="*/ 209 w 304"/>
                <a:gd name="T9" fmla="*/ 22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262">
                  <a:moveTo>
                    <a:pt x="209" y="221"/>
                  </a:moveTo>
                  <a:cubicBezTo>
                    <a:pt x="287" y="170"/>
                    <a:pt x="304" y="70"/>
                    <a:pt x="264" y="0"/>
                  </a:cubicBezTo>
                  <a:cubicBezTo>
                    <a:pt x="279" y="70"/>
                    <a:pt x="247" y="147"/>
                    <a:pt x="175" y="194"/>
                  </a:cubicBezTo>
                  <a:cubicBezTo>
                    <a:pt x="121" y="229"/>
                    <a:pt x="58" y="241"/>
                    <a:pt x="0" y="231"/>
                  </a:cubicBezTo>
                  <a:cubicBezTo>
                    <a:pt x="61" y="258"/>
                    <a:pt x="147" y="262"/>
                    <a:pt x="209" y="22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B6403581-1608-2276-756B-0ED13A23D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526" y="2036763"/>
              <a:ext cx="669925" cy="496888"/>
            </a:xfrm>
            <a:custGeom>
              <a:avLst/>
              <a:gdLst>
                <a:gd name="T0" fmla="*/ 199 w 321"/>
                <a:gd name="T1" fmla="*/ 204 h 238"/>
                <a:gd name="T2" fmla="*/ 292 w 321"/>
                <a:gd name="T3" fmla="*/ 0 h 238"/>
                <a:gd name="T4" fmla="*/ 180 w 321"/>
                <a:gd name="T5" fmla="*/ 175 h 238"/>
                <a:gd name="T6" fmla="*/ 0 w 321"/>
                <a:gd name="T7" fmla="*/ 201 h 238"/>
                <a:gd name="T8" fmla="*/ 199 w 321"/>
                <a:gd name="T9" fmla="*/ 20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238">
                  <a:moveTo>
                    <a:pt x="199" y="204"/>
                  </a:moveTo>
                  <a:cubicBezTo>
                    <a:pt x="283" y="162"/>
                    <a:pt x="321" y="74"/>
                    <a:pt x="292" y="0"/>
                  </a:cubicBezTo>
                  <a:cubicBezTo>
                    <a:pt x="297" y="71"/>
                    <a:pt x="258" y="136"/>
                    <a:pt x="180" y="175"/>
                  </a:cubicBezTo>
                  <a:cubicBezTo>
                    <a:pt x="123" y="204"/>
                    <a:pt x="55" y="218"/>
                    <a:pt x="0" y="201"/>
                  </a:cubicBezTo>
                  <a:cubicBezTo>
                    <a:pt x="55" y="235"/>
                    <a:pt x="132" y="238"/>
                    <a:pt x="199" y="20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107">
              <a:extLst>
                <a:ext uri="{FF2B5EF4-FFF2-40B4-BE49-F238E27FC236}">
                  <a16:creationId xmlns:a16="http://schemas.microsoft.com/office/drawing/2014/main" id="{CF68B757-30A6-EB20-8EAB-E26B4EBFB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2155826"/>
              <a:ext cx="133350" cy="92075"/>
            </a:xfrm>
            <a:custGeom>
              <a:avLst/>
              <a:gdLst>
                <a:gd name="T0" fmla="*/ 26 w 64"/>
                <a:gd name="T1" fmla="*/ 5 h 44"/>
                <a:gd name="T2" fmla="*/ 4 w 64"/>
                <a:gd name="T3" fmla="*/ 44 h 44"/>
                <a:gd name="T4" fmla="*/ 31 w 64"/>
                <a:gd name="T5" fmla="*/ 11 h 44"/>
                <a:gd name="T6" fmla="*/ 64 w 64"/>
                <a:gd name="T7" fmla="*/ 9 h 44"/>
                <a:gd name="T8" fmla="*/ 26 w 64"/>
                <a:gd name="T9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4">
                  <a:moveTo>
                    <a:pt x="26" y="5"/>
                  </a:moveTo>
                  <a:cubicBezTo>
                    <a:pt x="9" y="12"/>
                    <a:pt x="0" y="29"/>
                    <a:pt x="4" y="44"/>
                  </a:cubicBezTo>
                  <a:cubicBezTo>
                    <a:pt x="4" y="30"/>
                    <a:pt x="15" y="18"/>
                    <a:pt x="31" y="11"/>
                  </a:cubicBezTo>
                  <a:cubicBezTo>
                    <a:pt x="42" y="6"/>
                    <a:pt x="54" y="5"/>
                    <a:pt x="64" y="9"/>
                  </a:cubicBezTo>
                  <a:cubicBezTo>
                    <a:pt x="54" y="2"/>
                    <a:pt x="39" y="0"/>
                    <a:pt x="26" y="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108">
              <a:extLst>
                <a:ext uri="{FF2B5EF4-FFF2-40B4-BE49-F238E27FC236}">
                  <a16:creationId xmlns:a16="http://schemas.microsoft.com/office/drawing/2014/main" id="{895A8336-F977-6059-94A5-AA079C067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6" y="2146301"/>
              <a:ext cx="134938" cy="87313"/>
            </a:xfrm>
            <a:custGeom>
              <a:avLst/>
              <a:gdLst>
                <a:gd name="T0" fmla="*/ 28 w 65"/>
                <a:gd name="T1" fmla="*/ 5 h 42"/>
                <a:gd name="T2" fmla="*/ 4 w 65"/>
                <a:gd name="T3" fmla="*/ 42 h 42"/>
                <a:gd name="T4" fmla="*/ 31 w 65"/>
                <a:gd name="T5" fmla="*/ 8 h 42"/>
                <a:gd name="T6" fmla="*/ 65 w 65"/>
                <a:gd name="T7" fmla="*/ 8 h 42"/>
                <a:gd name="T8" fmla="*/ 28 w 65"/>
                <a:gd name="T9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2">
                  <a:moveTo>
                    <a:pt x="28" y="5"/>
                  </a:moveTo>
                  <a:cubicBezTo>
                    <a:pt x="11" y="12"/>
                    <a:pt x="0" y="27"/>
                    <a:pt x="4" y="42"/>
                  </a:cubicBezTo>
                  <a:cubicBezTo>
                    <a:pt x="5" y="28"/>
                    <a:pt x="15" y="14"/>
                    <a:pt x="31" y="8"/>
                  </a:cubicBezTo>
                  <a:cubicBezTo>
                    <a:pt x="42" y="3"/>
                    <a:pt x="55" y="3"/>
                    <a:pt x="65" y="8"/>
                  </a:cubicBezTo>
                  <a:cubicBezTo>
                    <a:pt x="55" y="0"/>
                    <a:pt x="42" y="0"/>
                    <a:pt x="28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109">
              <a:extLst>
                <a:ext uri="{FF2B5EF4-FFF2-40B4-BE49-F238E27FC236}">
                  <a16:creationId xmlns:a16="http://schemas.microsoft.com/office/drawing/2014/main" id="{F343542C-4C2E-AFFD-7159-F555ED3F6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551" y="2203451"/>
              <a:ext cx="122238" cy="107950"/>
            </a:xfrm>
            <a:custGeom>
              <a:avLst/>
              <a:gdLst>
                <a:gd name="T0" fmla="*/ 41 w 59"/>
                <a:gd name="T1" fmla="*/ 43 h 51"/>
                <a:gd name="T2" fmla="*/ 52 w 59"/>
                <a:gd name="T3" fmla="*/ 0 h 51"/>
                <a:gd name="T4" fmla="*/ 34 w 59"/>
                <a:gd name="T5" fmla="*/ 38 h 51"/>
                <a:gd name="T6" fmla="*/ 0 w 59"/>
                <a:gd name="T7" fmla="*/ 45 h 51"/>
                <a:gd name="T8" fmla="*/ 41 w 59"/>
                <a:gd name="T9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1">
                  <a:moveTo>
                    <a:pt x="41" y="43"/>
                  </a:moveTo>
                  <a:cubicBezTo>
                    <a:pt x="56" y="33"/>
                    <a:pt x="59" y="13"/>
                    <a:pt x="52" y="0"/>
                  </a:cubicBezTo>
                  <a:cubicBezTo>
                    <a:pt x="55" y="13"/>
                    <a:pt x="48" y="28"/>
                    <a:pt x="34" y="38"/>
                  </a:cubicBezTo>
                  <a:cubicBezTo>
                    <a:pt x="24" y="44"/>
                    <a:pt x="11" y="47"/>
                    <a:pt x="0" y="45"/>
                  </a:cubicBezTo>
                  <a:cubicBezTo>
                    <a:pt x="12" y="50"/>
                    <a:pt x="29" y="51"/>
                    <a:pt x="41" y="4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110">
              <a:extLst>
                <a:ext uri="{FF2B5EF4-FFF2-40B4-BE49-F238E27FC236}">
                  <a16:creationId xmlns:a16="http://schemas.microsoft.com/office/drawing/2014/main" id="{07F1DF6E-8791-4F8A-160D-E5716FCBE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13" y="2200276"/>
              <a:ext cx="131763" cy="98425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111">
              <a:extLst>
                <a:ext uri="{FF2B5EF4-FFF2-40B4-BE49-F238E27FC236}">
                  <a16:creationId xmlns:a16="http://schemas.microsoft.com/office/drawing/2014/main" id="{A0040337-1BD6-D164-577C-E181F92F0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3488" y="1982788"/>
              <a:ext cx="98425" cy="66675"/>
            </a:xfrm>
            <a:custGeom>
              <a:avLst/>
              <a:gdLst>
                <a:gd name="T0" fmla="*/ 19 w 47"/>
                <a:gd name="T1" fmla="*/ 4 h 32"/>
                <a:gd name="T2" fmla="*/ 3 w 47"/>
                <a:gd name="T3" fmla="*/ 32 h 32"/>
                <a:gd name="T4" fmla="*/ 22 w 47"/>
                <a:gd name="T5" fmla="*/ 9 h 32"/>
                <a:gd name="T6" fmla="*/ 47 w 47"/>
                <a:gd name="T7" fmla="*/ 7 h 32"/>
                <a:gd name="T8" fmla="*/ 19 w 47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2">
                  <a:moveTo>
                    <a:pt x="19" y="4"/>
                  </a:moveTo>
                  <a:cubicBezTo>
                    <a:pt x="7" y="9"/>
                    <a:pt x="0" y="21"/>
                    <a:pt x="3" y="32"/>
                  </a:cubicBezTo>
                  <a:cubicBezTo>
                    <a:pt x="3" y="22"/>
                    <a:pt x="11" y="13"/>
                    <a:pt x="22" y="9"/>
                  </a:cubicBezTo>
                  <a:cubicBezTo>
                    <a:pt x="31" y="5"/>
                    <a:pt x="39" y="4"/>
                    <a:pt x="47" y="7"/>
                  </a:cubicBezTo>
                  <a:cubicBezTo>
                    <a:pt x="39" y="2"/>
                    <a:pt x="29" y="0"/>
                    <a:pt x="1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112">
              <a:extLst>
                <a:ext uri="{FF2B5EF4-FFF2-40B4-BE49-F238E27FC236}">
                  <a16:creationId xmlns:a16="http://schemas.microsoft.com/office/drawing/2014/main" id="{1E66C561-9708-8622-B67A-7F529EE21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5551" y="1976438"/>
              <a:ext cx="98425" cy="63500"/>
            </a:xfrm>
            <a:custGeom>
              <a:avLst/>
              <a:gdLst>
                <a:gd name="T0" fmla="*/ 20 w 47"/>
                <a:gd name="T1" fmla="*/ 4 h 30"/>
                <a:gd name="T2" fmla="*/ 3 w 47"/>
                <a:gd name="T3" fmla="*/ 30 h 30"/>
                <a:gd name="T4" fmla="*/ 22 w 47"/>
                <a:gd name="T5" fmla="*/ 6 h 30"/>
                <a:gd name="T6" fmla="*/ 47 w 47"/>
                <a:gd name="T7" fmla="*/ 5 h 30"/>
                <a:gd name="T8" fmla="*/ 20 w 47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20" y="4"/>
                  </a:moveTo>
                  <a:cubicBezTo>
                    <a:pt x="8" y="9"/>
                    <a:pt x="0" y="20"/>
                    <a:pt x="3" y="30"/>
                  </a:cubicBezTo>
                  <a:cubicBezTo>
                    <a:pt x="4" y="20"/>
                    <a:pt x="11" y="10"/>
                    <a:pt x="22" y="6"/>
                  </a:cubicBezTo>
                  <a:cubicBezTo>
                    <a:pt x="30" y="2"/>
                    <a:pt x="39" y="2"/>
                    <a:pt x="47" y="5"/>
                  </a:cubicBezTo>
                  <a:cubicBezTo>
                    <a:pt x="40" y="0"/>
                    <a:pt x="30" y="0"/>
                    <a:pt x="20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113">
              <a:extLst>
                <a:ext uri="{FF2B5EF4-FFF2-40B4-BE49-F238E27FC236}">
                  <a16:creationId xmlns:a16="http://schemas.microsoft.com/office/drawing/2014/main" id="{3ADA3A38-470A-4E02-F6AB-093ADCE9D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6" y="2017713"/>
              <a:ext cx="90488" cy="77788"/>
            </a:xfrm>
            <a:custGeom>
              <a:avLst/>
              <a:gdLst>
                <a:gd name="T0" fmla="*/ 29 w 43"/>
                <a:gd name="T1" fmla="*/ 31 h 37"/>
                <a:gd name="T2" fmla="*/ 37 w 43"/>
                <a:gd name="T3" fmla="*/ 0 h 37"/>
                <a:gd name="T4" fmla="*/ 25 w 43"/>
                <a:gd name="T5" fmla="*/ 27 h 37"/>
                <a:gd name="T6" fmla="*/ 0 w 43"/>
                <a:gd name="T7" fmla="*/ 32 h 37"/>
                <a:gd name="T8" fmla="*/ 29 w 43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7">
                  <a:moveTo>
                    <a:pt x="29" y="31"/>
                  </a:moveTo>
                  <a:cubicBezTo>
                    <a:pt x="40" y="24"/>
                    <a:pt x="43" y="10"/>
                    <a:pt x="37" y="0"/>
                  </a:cubicBezTo>
                  <a:cubicBezTo>
                    <a:pt x="39" y="10"/>
                    <a:pt x="35" y="21"/>
                    <a:pt x="25" y="27"/>
                  </a:cubicBezTo>
                  <a:cubicBezTo>
                    <a:pt x="17" y="32"/>
                    <a:pt x="8" y="34"/>
                    <a:pt x="0" y="32"/>
                  </a:cubicBezTo>
                  <a:cubicBezTo>
                    <a:pt x="9" y="36"/>
                    <a:pt x="21" y="37"/>
                    <a:pt x="29" y="3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" name="Freeform 114">
              <a:extLst>
                <a:ext uri="{FF2B5EF4-FFF2-40B4-BE49-F238E27FC236}">
                  <a16:creationId xmlns:a16="http://schemas.microsoft.com/office/drawing/2014/main" id="{719D2A5A-3AB4-1A6C-5548-6C4754E9A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2016126"/>
              <a:ext cx="93663" cy="68263"/>
            </a:xfrm>
            <a:custGeom>
              <a:avLst/>
              <a:gdLst>
                <a:gd name="T0" fmla="*/ 28 w 45"/>
                <a:gd name="T1" fmla="*/ 29 h 33"/>
                <a:gd name="T2" fmla="*/ 41 w 45"/>
                <a:gd name="T3" fmla="*/ 0 h 33"/>
                <a:gd name="T4" fmla="*/ 25 w 45"/>
                <a:gd name="T5" fmla="*/ 25 h 33"/>
                <a:gd name="T6" fmla="*/ 0 w 45"/>
                <a:gd name="T7" fmla="*/ 28 h 33"/>
                <a:gd name="T8" fmla="*/ 28 w 45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8" y="29"/>
                  </a:moveTo>
                  <a:cubicBezTo>
                    <a:pt x="40" y="23"/>
                    <a:pt x="45" y="10"/>
                    <a:pt x="41" y="0"/>
                  </a:cubicBezTo>
                  <a:cubicBezTo>
                    <a:pt x="42" y="10"/>
                    <a:pt x="36" y="19"/>
                    <a:pt x="25" y="25"/>
                  </a:cubicBezTo>
                  <a:cubicBezTo>
                    <a:pt x="17" y="29"/>
                    <a:pt x="8" y="31"/>
                    <a:pt x="0" y="28"/>
                  </a:cubicBezTo>
                  <a:cubicBezTo>
                    <a:pt x="8" y="33"/>
                    <a:pt x="18" y="33"/>
                    <a:pt x="28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" name="Oval 115">
              <a:extLst>
                <a:ext uri="{FF2B5EF4-FFF2-40B4-BE49-F238E27FC236}">
                  <a16:creationId xmlns:a16="http://schemas.microsoft.com/office/drawing/2014/main" id="{28EC9DE9-AD33-5F84-A446-AE942DC8E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0388" y="2644776"/>
              <a:ext cx="400050" cy="369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" name="Freeform 116">
              <a:extLst>
                <a:ext uri="{FF2B5EF4-FFF2-40B4-BE49-F238E27FC236}">
                  <a16:creationId xmlns:a16="http://schemas.microsoft.com/office/drawing/2014/main" id="{DAAFD367-CA2A-9778-D37D-FA01A820B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3" y="2652713"/>
              <a:ext cx="339725" cy="180975"/>
            </a:xfrm>
            <a:custGeom>
              <a:avLst/>
              <a:gdLst>
                <a:gd name="T0" fmla="*/ 76 w 163"/>
                <a:gd name="T1" fmla="*/ 5 h 86"/>
                <a:gd name="T2" fmla="*/ 0 w 163"/>
                <a:gd name="T3" fmla="*/ 86 h 86"/>
                <a:gd name="T4" fmla="*/ 83 w 163"/>
                <a:gd name="T5" fmla="*/ 23 h 86"/>
                <a:gd name="T6" fmla="*/ 163 w 163"/>
                <a:gd name="T7" fmla="*/ 40 h 86"/>
                <a:gd name="T8" fmla="*/ 76 w 163"/>
                <a:gd name="T9" fmla="*/ 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6">
                  <a:moveTo>
                    <a:pt x="76" y="5"/>
                  </a:moveTo>
                  <a:cubicBezTo>
                    <a:pt x="32" y="11"/>
                    <a:pt x="0" y="46"/>
                    <a:pt x="0" y="86"/>
                  </a:cubicBezTo>
                  <a:cubicBezTo>
                    <a:pt x="10" y="52"/>
                    <a:pt x="42" y="29"/>
                    <a:pt x="83" y="23"/>
                  </a:cubicBezTo>
                  <a:cubicBezTo>
                    <a:pt x="113" y="19"/>
                    <a:pt x="142" y="23"/>
                    <a:pt x="163" y="40"/>
                  </a:cubicBezTo>
                  <a:cubicBezTo>
                    <a:pt x="144" y="15"/>
                    <a:pt x="111" y="0"/>
                    <a:pt x="76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" name="Freeform 117">
              <a:extLst>
                <a:ext uri="{FF2B5EF4-FFF2-40B4-BE49-F238E27FC236}">
                  <a16:creationId xmlns:a16="http://schemas.microsoft.com/office/drawing/2014/main" id="{23A7159D-73CB-451D-9618-44AE85CBD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8801" y="2624138"/>
              <a:ext cx="341313" cy="166688"/>
            </a:xfrm>
            <a:custGeom>
              <a:avLst/>
              <a:gdLst>
                <a:gd name="T0" fmla="*/ 79 w 163"/>
                <a:gd name="T1" fmla="*/ 5 h 80"/>
                <a:gd name="T2" fmla="*/ 0 w 163"/>
                <a:gd name="T3" fmla="*/ 80 h 80"/>
                <a:gd name="T4" fmla="*/ 83 w 163"/>
                <a:gd name="T5" fmla="*/ 13 h 80"/>
                <a:gd name="T6" fmla="*/ 163 w 163"/>
                <a:gd name="T7" fmla="*/ 35 h 80"/>
                <a:gd name="T8" fmla="*/ 79 w 16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79" y="5"/>
                  </a:moveTo>
                  <a:cubicBezTo>
                    <a:pt x="35" y="11"/>
                    <a:pt x="0" y="40"/>
                    <a:pt x="0" y="80"/>
                  </a:cubicBezTo>
                  <a:cubicBezTo>
                    <a:pt x="11" y="46"/>
                    <a:pt x="42" y="18"/>
                    <a:pt x="83" y="13"/>
                  </a:cubicBezTo>
                  <a:cubicBezTo>
                    <a:pt x="113" y="9"/>
                    <a:pt x="142" y="17"/>
                    <a:pt x="163" y="35"/>
                  </a:cubicBezTo>
                  <a:cubicBezTo>
                    <a:pt x="145" y="9"/>
                    <a:pt x="114" y="0"/>
                    <a:pt x="79" y="5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" name="Freeform 118">
              <a:extLst>
                <a:ext uri="{FF2B5EF4-FFF2-40B4-BE49-F238E27FC236}">
                  <a16:creationId xmlns:a16="http://schemas.microsoft.com/office/drawing/2014/main" id="{FC6E6E4F-871B-0B60-F34B-BA6A4B2A0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2827338"/>
              <a:ext cx="327025" cy="234950"/>
            </a:xfrm>
            <a:custGeom>
              <a:avLst/>
              <a:gdLst>
                <a:gd name="T0" fmla="*/ 96 w 157"/>
                <a:gd name="T1" fmla="*/ 101 h 113"/>
                <a:gd name="T2" fmla="*/ 148 w 157"/>
                <a:gd name="T3" fmla="*/ 0 h 113"/>
                <a:gd name="T4" fmla="*/ 84 w 157"/>
                <a:gd name="T5" fmla="*/ 83 h 113"/>
                <a:gd name="T6" fmla="*/ 0 w 157"/>
                <a:gd name="T7" fmla="*/ 79 h 113"/>
                <a:gd name="T8" fmla="*/ 96 w 157"/>
                <a:gd name="T9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13">
                  <a:moveTo>
                    <a:pt x="96" y="101"/>
                  </a:moveTo>
                  <a:cubicBezTo>
                    <a:pt x="137" y="86"/>
                    <a:pt x="157" y="40"/>
                    <a:pt x="148" y="0"/>
                  </a:cubicBezTo>
                  <a:cubicBezTo>
                    <a:pt x="146" y="36"/>
                    <a:pt x="122" y="70"/>
                    <a:pt x="84" y="83"/>
                  </a:cubicBezTo>
                  <a:cubicBezTo>
                    <a:pt x="55" y="94"/>
                    <a:pt x="25" y="91"/>
                    <a:pt x="0" y="79"/>
                  </a:cubicBezTo>
                  <a:cubicBezTo>
                    <a:pt x="24" y="100"/>
                    <a:pt x="63" y="113"/>
                    <a:pt x="96" y="10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9">
              <a:extLst>
                <a:ext uri="{FF2B5EF4-FFF2-40B4-BE49-F238E27FC236}">
                  <a16:creationId xmlns:a16="http://schemas.microsoft.com/office/drawing/2014/main" id="{DB9B04DC-BAA5-4D82-CF0F-1FF86894F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951" y="2814638"/>
              <a:ext cx="334963" cy="198438"/>
            </a:xfrm>
            <a:custGeom>
              <a:avLst/>
              <a:gdLst>
                <a:gd name="T0" fmla="*/ 90 w 161"/>
                <a:gd name="T1" fmla="*/ 87 h 95"/>
                <a:gd name="T2" fmla="*/ 157 w 161"/>
                <a:gd name="T3" fmla="*/ 0 h 95"/>
                <a:gd name="T4" fmla="*/ 85 w 161"/>
                <a:gd name="T5" fmla="*/ 71 h 95"/>
                <a:gd name="T6" fmla="*/ 0 w 161"/>
                <a:gd name="T7" fmla="*/ 60 h 95"/>
                <a:gd name="T8" fmla="*/ 90 w 161"/>
                <a:gd name="T9" fmla="*/ 8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90" y="87"/>
                  </a:moveTo>
                  <a:cubicBezTo>
                    <a:pt x="133" y="78"/>
                    <a:pt x="161" y="40"/>
                    <a:pt x="157" y="0"/>
                  </a:cubicBezTo>
                  <a:cubicBezTo>
                    <a:pt x="150" y="35"/>
                    <a:pt x="125" y="62"/>
                    <a:pt x="85" y="71"/>
                  </a:cubicBezTo>
                  <a:cubicBezTo>
                    <a:pt x="55" y="77"/>
                    <a:pt x="23" y="75"/>
                    <a:pt x="0" y="60"/>
                  </a:cubicBezTo>
                  <a:cubicBezTo>
                    <a:pt x="21" y="84"/>
                    <a:pt x="55" y="95"/>
                    <a:pt x="90" y="87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" name="Oval 120">
              <a:extLst>
                <a:ext uri="{FF2B5EF4-FFF2-40B4-BE49-F238E27FC236}">
                  <a16:creationId xmlns:a16="http://schemas.microsoft.com/office/drawing/2014/main" id="{FCD75DC0-C679-F866-DFFE-EAB8F8701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2251" y="4597401"/>
              <a:ext cx="257175" cy="2555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" name="Freeform 121">
              <a:extLst>
                <a:ext uri="{FF2B5EF4-FFF2-40B4-BE49-F238E27FC236}">
                  <a16:creationId xmlns:a16="http://schemas.microsoft.com/office/drawing/2014/main" id="{85EF936E-7BB2-B9D5-68E3-3382F97D5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4602163"/>
              <a:ext cx="217488" cy="125413"/>
            </a:xfrm>
            <a:custGeom>
              <a:avLst/>
              <a:gdLst>
                <a:gd name="T0" fmla="*/ 49 w 104"/>
                <a:gd name="T1" fmla="*/ 4 h 60"/>
                <a:gd name="T2" fmla="*/ 0 w 104"/>
                <a:gd name="T3" fmla="*/ 60 h 60"/>
                <a:gd name="T4" fmla="*/ 53 w 104"/>
                <a:gd name="T5" fmla="*/ 16 h 60"/>
                <a:gd name="T6" fmla="*/ 104 w 104"/>
                <a:gd name="T7" fmla="*/ 28 h 60"/>
                <a:gd name="T8" fmla="*/ 49 w 104"/>
                <a:gd name="T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0">
                  <a:moveTo>
                    <a:pt x="49" y="4"/>
                  </a:moveTo>
                  <a:cubicBezTo>
                    <a:pt x="20" y="8"/>
                    <a:pt x="0" y="32"/>
                    <a:pt x="0" y="60"/>
                  </a:cubicBezTo>
                  <a:cubicBezTo>
                    <a:pt x="7" y="36"/>
                    <a:pt x="27" y="20"/>
                    <a:pt x="53" y="16"/>
                  </a:cubicBezTo>
                  <a:cubicBezTo>
                    <a:pt x="72" y="13"/>
                    <a:pt x="90" y="16"/>
                    <a:pt x="104" y="28"/>
                  </a:cubicBezTo>
                  <a:cubicBezTo>
                    <a:pt x="92" y="11"/>
                    <a:pt x="71" y="0"/>
                    <a:pt x="4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22">
              <a:extLst>
                <a:ext uri="{FF2B5EF4-FFF2-40B4-BE49-F238E27FC236}">
                  <a16:creationId xmlns:a16="http://schemas.microsoft.com/office/drawing/2014/main" id="{6A0E26A7-B58E-266D-266E-EFA9044B1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251" y="4584701"/>
              <a:ext cx="217488" cy="114300"/>
            </a:xfrm>
            <a:custGeom>
              <a:avLst/>
              <a:gdLst>
                <a:gd name="T0" fmla="*/ 50 w 104"/>
                <a:gd name="T1" fmla="*/ 3 h 55"/>
                <a:gd name="T2" fmla="*/ 0 w 104"/>
                <a:gd name="T3" fmla="*/ 55 h 55"/>
                <a:gd name="T4" fmla="*/ 53 w 104"/>
                <a:gd name="T5" fmla="*/ 8 h 55"/>
                <a:gd name="T6" fmla="*/ 104 w 104"/>
                <a:gd name="T7" fmla="*/ 23 h 55"/>
                <a:gd name="T8" fmla="*/ 50 w 104"/>
                <a:gd name="T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5">
                  <a:moveTo>
                    <a:pt x="50" y="3"/>
                  </a:moveTo>
                  <a:cubicBezTo>
                    <a:pt x="22" y="7"/>
                    <a:pt x="0" y="27"/>
                    <a:pt x="0" y="55"/>
                  </a:cubicBezTo>
                  <a:cubicBezTo>
                    <a:pt x="7" y="31"/>
                    <a:pt x="27" y="12"/>
                    <a:pt x="53" y="8"/>
                  </a:cubicBezTo>
                  <a:cubicBezTo>
                    <a:pt x="72" y="5"/>
                    <a:pt x="90" y="11"/>
                    <a:pt x="104" y="23"/>
                  </a:cubicBezTo>
                  <a:cubicBezTo>
                    <a:pt x="92" y="6"/>
                    <a:pt x="73" y="0"/>
                    <a:pt x="50" y="3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" name="Freeform 123">
              <a:extLst>
                <a:ext uri="{FF2B5EF4-FFF2-40B4-BE49-F238E27FC236}">
                  <a16:creationId xmlns:a16="http://schemas.microsoft.com/office/drawing/2014/main" id="{5006D5F2-6AD1-E3D6-0394-293E479B9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4724401"/>
              <a:ext cx="209550" cy="160338"/>
            </a:xfrm>
            <a:custGeom>
              <a:avLst/>
              <a:gdLst>
                <a:gd name="T0" fmla="*/ 61 w 101"/>
                <a:gd name="T1" fmla="*/ 69 h 77"/>
                <a:gd name="T2" fmla="*/ 94 w 101"/>
                <a:gd name="T3" fmla="*/ 0 h 77"/>
                <a:gd name="T4" fmla="*/ 54 w 101"/>
                <a:gd name="T5" fmla="*/ 57 h 77"/>
                <a:gd name="T6" fmla="*/ 0 w 101"/>
                <a:gd name="T7" fmla="*/ 54 h 77"/>
                <a:gd name="T8" fmla="*/ 61 w 10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7">
                  <a:moveTo>
                    <a:pt x="61" y="69"/>
                  </a:moveTo>
                  <a:cubicBezTo>
                    <a:pt x="88" y="59"/>
                    <a:pt x="101" y="27"/>
                    <a:pt x="94" y="0"/>
                  </a:cubicBezTo>
                  <a:cubicBezTo>
                    <a:pt x="93" y="24"/>
                    <a:pt x="78" y="47"/>
                    <a:pt x="54" y="57"/>
                  </a:cubicBezTo>
                  <a:cubicBezTo>
                    <a:pt x="35" y="64"/>
                    <a:pt x="16" y="62"/>
                    <a:pt x="0" y="54"/>
                  </a:cubicBezTo>
                  <a:cubicBezTo>
                    <a:pt x="16" y="68"/>
                    <a:pt x="40" y="77"/>
                    <a:pt x="61" y="69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" name="Freeform 124">
              <a:extLst>
                <a:ext uri="{FF2B5EF4-FFF2-40B4-BE49-F238E27FC236}">
                  <a16:creationId xmlns:a16="http://schemas.microsoft.com/office/drawing/2014/main" id="{45FC0BD1-BC72-F480-375C-CBA51482E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4713288"/>
              <a:ext cx="214313" cy="138113"/>
            </a:xfrm>
            <a:custGeom>
              <a:avLst/>
              <a:gdLst>
                <a:gd name="T0" fmla="*/ 57 w 103"/>
                <a:gd name="T1" fmla="*/ 60 h 66"/>
                <a:gd name="T2" fmla="*/ 100 w 103"/>
                <a:gd name="T3" fmla="*/ 0 h 66"/>
                <a:gd name="T4" fmla="*/ 54 w 103"/>
                <a:gd name="T5" fmla="*/ 49 h 66"/>
                <a:gd name="T6" fmla="*/ 0 w 103"/>
                <a:gd name="T7" fmla="*/ 42 h 66"/>
                <a:gd name="T8" fmla="*/ 57 w 103"/>
                <a:gd name="T9" fmla="*/ 6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6">
                  <a:moveTo>
                    <a:pt x="57" y="60"/>
                  </a:moveTo>
                  <a:cubicBezTo>
                    <a:pt x="85" y="54"/>
                    <a:pt x="103" y="28"/>
                    <a:pt x="100" y="0"/>
                  </a:cubicBezTo>
                  <a:cubicBezTo>
                    <a:pt x="96" y="24"/>
                    <a:pt x="80" y="43"/>
                    <a:pt x="54" y="49"/>
                  </a:cubicBezTo>
                  <a:cubicBezTo>
                    <a:pt x="35" y="54"/>
                    <a:pt x="15" y="52"/>
                    <a:pt x="0" y="42"/>
                  </a:cubicBezTo>
                  <a:cubicBezTo>
                    <a:pt x="13" y="58"/>
                    <a:pt x="35" y="66"/>
                    <a:pt x="57" y="6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" name="Oval 125">
              <a:extLst>
                <a:ext uri="{FF2B5EF4-FFF2-40B4-BE49-F238E27FC236}">
                  <a16:creationId xmlns:a16="http://schemas.microsoft.com/office/drawing/2014/main" id="{72D7E1E4-37C4-37B9-5B30-4232FDB87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513" y="4765676"/>
              <a:ext cx="196850" cy="19526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" name="Freeform 126">
              <a:extLst>
                <a:ext uri="{FF2B5EF4-FFF2-40B4-BE49-F238E27FC236}">
                  <a16:creationId xmlns:a16="http://schemas.microsoft.com/office/drawing/2014/main" id="{A587EC9D-3B8A-2F84-0E99-05D9F9DA5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4770438"/>
              <a:ext cx="165100" cy="93663"/>
            </a:xfrm>
            <a:custGeom>
              <a:avLst/>
              <a:gdLst>
                <a:gd name="T0" fmla="*/ 37 w 79"/>
                <a:gd name="T1" fmla="*/ 3 h 45"/>
                <a:gd name="T2" fmla="*/ 0 w 79"/>
                <a:gd name="T3" fmla="*/ 45 h 45"/>
                <a:gd name="T4" fmla="*/ 40 w 79"/>
                <a:gd name="T5" fmla="*/ 12 h 45"/>
                <a:gd name="T6" fmla="*/ 79 w 79"/>
                <a:gd name="T7" fmla="*/ 21 h 45"/>
                <a:gd name="T8" fmla="*/ 37 w 79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5">
                  <a:moveTo>
                    <a:pt x="37" y="3"/>
                  </a:moveTo>
                  <a:cubicBezTo>
                    <a:pt x="16" y="6"/>
                    <a:pt x="0" y="24"/>
                    <a:pt x="0" y="45"/>
                  </a:cubicBezTo>
                  <a:cubicBezTo>
                    <a:pt x="5" y="27"/>
                    <a:pt x="21" y="15"/>
                    <a:pt x="40" y="12"/>
                  </a:cubicBezTo>
                  <a:cubicBezTo>
                    <a:pt x="55" y="10"/>
                    <a:pt x="69" y="12"/>
                    <a:pt x="79" y="21"/>
                  </a:cubicBezTo>
                  <a:cubicBezTo>
                    <a:pt x="70" y="8"/>
                    <a:pt x="54" y="0"/>
                    <a:pt x="37" y="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" name="Freeform 127">
              <a:extLst>
                <a:ext uri="{FF2B5EF4-FFF2-40B4-BE49-F238E27FC236}">
                  <a16:creationId xmlns:a16="http://schemas.microsoft.com/office/drawing/2014/main" id="{DE92EE7C-A9A7-4FE5-836B-629E2881E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13" y="4756151"/>
              <a:ext cx="165100" cy="87313"/>
            </a:xfrm>
            <a:custGeom>
              <a:avLst/>
              <a:gdLst>
                <a:gd name="T0" fmla="*/ 39 w 79"/>
                <a:gd name="T1" fmla="*/ 2 h 42"/>
                <a:gd name="T2" fmla="*/ 0 w 79"/>
                <a:gd name="T3" fmla="*/ 42 h 42"/>
                <a:gd name="T4" fmla="*/ 40 w 79"/>
                <a:gd name="T5" fmla="*/ 6 h 42"/>
                <a:gd name="T6" fmla="*/ 79 w 79"/>
                <a:gd name="T7" fmla="*/ 18 h 42"/>
                <a:gd name="T8" fmla="*/ 39 w 79"/>
                <a:gd name="T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2">
                  <a:moveTo>
                    <a:pt x="39" y="2"/>
                  </a:moveTo>
                  <a:cubicBezTo>
                    <a:pt x="17" y="5"/>
                    <a:pt x="0" y="21"/>
                    <a:pt x="0" y="42"/>
                  </a:cubicBezTo>
                  <a:cubicBezTo>
                    <a:pt x="5" y="24"/>
                    <a:pt x="20" y="9"/>
                    <a:pt x="40" y="6"/>
                  </a:cubicBezTo>
                  <a:cubicBezTo>
                    <a:pt x="55" y="4"/>
                    <a:pt x="69" y="9"/>
                    <a:pt x="79" y="18"/>
                  </a:cubicBezTo>
                  <a:cubicBezTo>
                    <a:pt x="70" y="4"/>
                    <a:pt x="55" y="0"/>
                    <a:pt x="39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" name="Freeform 128">
              <a:extLst>
                <a:ext uri="{FF2B5EF4-FFF2-40B4-BE49-F238E27FC236}">
                  <a16:creationId xmlns:a16="http://schemas.microsoft.com/office/drawing/2014/main" id="{8FA93E21-8FE2-CA39-979A-AF4A6EE19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1" y="4862513"/>
              <a:ext cx="160338" cy="122238"/>
            </a:xfrm>
            <a:custGeom>
              <a:avLst/>
              <a:gdLst>
                <a:gd name="T0" fmla="*/ 47 w 77"/>
                <a:gd name="T1" fmla="*/ 53 h 59"/>
                <a:gd name="T2" fmla="*/ 72 w 77"/>
                <a:gd name="T3" fmla="*/ 0 h 59"/>
                <a:gd name="T4" fmla="*/ 41 w 77"/>
                <a:gd name="T5" fmla="*/ 43 h 59"/>
                <a:gd name="T6" fmla="*/ 0 w 77"/>
                <a:gd name="T7" fmla="*/ 41 h 59"/>
                <a:gd name="T8" fmla="*/ 47 w 77"/>
                <a:gd name="T9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9">
                  <a:moveTo>
                    <a:pt x="47" y="53"/>
                  </a:moveTo>
                  <a:cubicBezTo>
                    <a:pt x="67" y="45"/>
                    <a:pt x="77" y="20"/>
                    <a:pt x="72" y="0"/>
                  </a:cubicBezTo>
                  <a:cubicBezTo>
                    <a:pt x="71" y="19"/>
                    <a:pt x="60" y="36"/>
                    <a:pt x="41" y="43"/>
                  </a:cubicBezTo>
                  <a:cubicBezTo>
                    <a:pt x="27" y="49"/>
                    <a:pt x="13" y="47"/>
                    <a:pt x="0" y="41"/>
                  </a:cubicBezTo>
                  <a:cubicBezTo>
                    <a:pt x="12" y="52"/>
                    <a:pt x="31" y="59"/>
                    <a:pt x="47" y="5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" name="Freeform 129">
              <a:extLst>
                <a:ext uri="{FF2B5EF4-FFF2-40B4-BE49-F238E27FC236}">
                  <a16:creationId xmlns:a16="http://schemas.microsoft.com/office/drawing/2014/main" id="{382097C7-22E9-2F95-FE08-F64AD8B80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1" y="4852988"/>
              <a:ext cx="163513" cy="104775"/>
            </a:xfrm>
            <a:custGeom>
              <a:avLst/>
              <a:gdLst>
                <a:gd name="T0" fmla="*/ 44 w 78"/>
                <a:gd name="T1" fmla="*/ 46 h 50"/>
                <a:gd name="T2" fmla="*/ 76 w 78"/>
                <a:gd name="T3" fmla="*/ 0 h 50"/>
                <a:gd name="T4" fmla="*/ 41 w 78"/>
                <a:gd name="T5" fmla="*/ 37 h 50"/>
                <a:gd name="T6" fmla="*/ 0 w 78"/>
                <a:gd name="T7" fmla="*/ 32 h 50"/>
                <a:gd name="T8" fmla="*/ 44 w 78"/>
                <a:gd name="T9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0">
                  <a:moveTo>
                    <a:pt x="44" y="46"/>
                  </a:moveTo>
                  <a:cubicBezTo>
                    <a:pt x="65" y="41"/>
                    <a:pt x="78" y="21"/>
                    <a:pt x="76" y="0"/>
                  </a:cubicBezTo>
                  <a:cubicBezTo>
                    <a:pt x="73" y="19"/>
                    <a:pt x="61" y="33"/>
                    <a:pt x="41" y="37"/>
                  </a:cubicBezTo>
                  <a:cubicBezTo>
                    <a:pt x="27" y="41"/>
                    <a:pt x="11" y="40"/>
                    <a:pt x="0" y="32"/>
                  </a:cubicBezTo>
                  <a:cubicBezTo>
                    <a:pt x="10" y="44"/>
                    <a:pt x="27" y="50"/>
                    <a:pt x="44" y="4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" name="Oval 130">
              <a:extLst>
                <a:ext uri="{FF2B5EF4-FFF2-40B4-BE49-F238E27FC236}">
                  <a16:creationId xmlns:a16="http://schemas.microsoft.com/office/drawing/2014/main" id="{1E90922C-9DC4-5C0B-495C-C79694FC4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901" y="4613276"/>
              <a:ext cx="150813" cy="150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" name="Freeform 131">
              <a:extLst>
                <a:ext uri="{FF2B5EF4-FFF2-40B4-BE49-F238E27FC236}">
                  <a16:creationId xmlns:a16="http://schemas.microsoft.com/office/drawing/2014/main" id="{151EB412-A6D8-A128-6EF5-73A678543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1" y="4618038"/>
              <a:ext cx="127000" cy="73025"/>
            </a:xfrm>
            <a:custGeom>
              <a:avLst/>
              <a:gdLst>
                <a:gd name="T0" fmla="*/ 28 w 61"/>
                <a:gd name="T1" fmla="*/ 2 h 35"/>
                <a:gd name="T2" fmla="*/ 0 w 61"/>
                <a:gd name="T3" fmla="*/ 35 h 35"/>
                <a:gd name="T4" fmla="*/ 31 w 61"/>
                <a:gd name="T5" fmla="*/ 9 h 35"/>
                <a:gd name="T6" fmla="*/ 61 w 61"/>
                <a:gd name="T7" fmla="*/ 16 h 35"/>
                <a:gd name="T8" fmla="*/ 28 w 61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5">
                  <a:moveTo>
                    <a:pt x="28" y="2"/>
                  </a:moveTo>
                  <a:cubicBezTo>
                    <a:pt x="12" y="4"/>
                    <a:pt x="0" y="18"/>
                    <a:pt x="0" y="35"/>
                  </a:cubicBezTo>
                  <a:cubicBezTo>
                    <a:pt x="4" y="21"/>
                    <a:pt x="16" y="11"/>
                    <a:pt x="31" y="9"/>
                  </a:cubicBezTo>
                  <a:cubicBezTo>
                    <a:pt x="42" y="7"/>
                    <a:pt x="53" y="9"/>
                    <a:pt x="61" y="16"/>
                  </a:cubicBezTo>
                  <a:cubicBezTo>
                    <a:pt x="54" y="6"/>
                    <a:pt x="42" y="0"/>
                    <a:pt x="28" y="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" name="Freeform 132">
              <a:extLst>
                <a:ext uri="{FF2B5EF4-FFF2-40B4-BE49-F238E27FC236}">
                  <a16:creationId xmlns:a16="http://schemas.microsoft.com/office/drawing/2014/main" id="{4E022C4F-A893-547F-933E-7DFD111F0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605338"/>
              <a:ext cx="127000" cy="68263"/>
            </a:xfrm>
            <a:custGeom>
              <a:avLst/>
              <a:gdLst>
                <a:gd name="T0" fmla="*/ 30 w 61"/>
                <a:gd name="T1" fmla="*/ 2 h 33"/>
                <a:gd name="T2" fmla="*/ 0 w 61"/>
                <a:gd name="T3" fmla="*/ 33 h 33"/>
                <a:gd name="T4" fmla="*/ 31 w 61"/>
                <a:gd name="T5" fmla="*/ 5 h 33"/>
                <a:gd name="T6" fmla="*/ 61 w 61"/>
                <a:gd name="T7" fmla="*/ 14 h 33"/>
                <a:gd name="T8" fmla="*/ 30 w 6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3">
                  <a:moveTo>
                    <a:pt x="30" y="2"/>
                  </a:moveTo>
                  <a:cubicBezTo>
                    <a:pt x="13" y="4"/>
                    <a:pt x="0" y="16"/>
                    <a:pt x="0" y="33"/>
                  </a:cubicBezTo>
                  <a:cubicBezTo>
                    <a:pt x="4" y="18"/>
                    <a:pt x="15" y="7"/>
                    <a:pt x="31" y="5"/>
                  </a:cubicBezTo>
                  <a:cubicBezTo>
                    <a:pt x="42" y="3"/>
                    <a:pt x="53" y="7"/>
                    <a:pt x="61" y="14"/>
                  </a:cubicBezTo>
                  <a:cubicBezTo>
                    <a:pt x="54" y="4"/>
                    <a:pt x="43" y="0"/>
                    <a:pt x="30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" name="Freeform 133">
              <a:extLst>
                <a:ext uri="{FF2B5EF4-FFF2-40B4-BE49-F238E27FC236}">
                  <a16:creationId xmlns:a16="http://schemas.microsoft.com/office/drawing/2014/main" id="{FD0D80A1-027B-E143-3DE0-A0112AB73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826" y="4686301"/>
              <a:ext cx="123825" cy="96838"/>
            </a:xfrm>
            <a:custGeom>
              <a:avLst/>
              <a:gdLst>
                <a:gd name="T0" fmla="*/ 36 w 59"/>
                <a:gd name="T1" fmla="*/ 42 h 46"/>
                <a:gd name="T2" fmla="*/ 56 w 59"/>
                <a:gd name="T3" fmla="*/ 0 h 46"/>
                <a:gd name="T4" fmla="*/ 32 w 59"/>
                <a:gd name="T5" fmla="*/ 34 h 46"/>
                <a:gd name="T6" fmla="*/ 0 w 59"/>
                <a:gd name="T7" fmla="*/ 32 h 46"/>
                <a:gd name="T8" fmla="*/ 36 w 59"/>
                <a:gd name="T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6">
                  <a:moveTo>
                    <a:pt x="36" y="42"/>
                  </a:moveTo>
                  <a:cubicBezTo>
                    <a:pt x="52" y="35"/>
                    <a:pt x="59" y="16"/>
                    <a:pt x="56" y="0"/>
                  </a:cubicBezTo>
                  <a:cubicBezTo>
                    <a:pt x="55" y="15"/>
                    <a:pt x="46" y="29"/>
                    <a:pt x="32" y="34"/>
                  </a:cubicBezTo>
                  <a:cubicBezTo>
                    <a:pt x="21" y="38"/>
                    <a:pt x="9" y="37"/>
                    <a:pt x="0" y="32"/>
                  </a:cubicBezTo>
                  <a:cubicBezTo>
                    <a:pt x="9" y="41"/>
                    <a:pt x="24" y="46"/>
                    <a:pt x="36" y="4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" name="Freeform 134">
              <a:extLst>
                <a:ext uri="{FF2B5EF4-FFF2-40B4-BE49-F238E27FC236}">
                  <a16:creationId xmlns:a16="http://schemas.microsoft.com/office/drawing/2014/main" id="{08070DDF-0A8B-D10B-CD35-D33B1361C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4681538"/>
              <a:ext cx="127000" cy="82550"/>
            </a:xfrm>
            <a:custGeom>
              <a:avLst/>
              <a:gdLst>
                <a:gd name="T0" fmla="*/ 34 w 61"/>
                <a:gd name="T1" fmla="*/ 36 h 39"/>
                <a:gd name="T2" fmla="*/ 59 w 61"/>
                <a:gd name="T3" fmla="*/ 0 h 39"/>
                <a:gd name="T4" fmla="*/ 32 w 61"/>
                <a:gd name="T5" fmla="*/ 29 h 39"/>
                <a:gd name="T6" fmla="*/ 0 w 61"/>
                <a:gd name="T7" fmla="*/ 24 h 39"/>
                <a:gd name="T8" fmla="*/ 34 w 61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9">
                  <a:moveTo>
                    <a:pt x="34" y="36"/>
                  </a:moveTo>
                  <a:cubicBezTo>
                    <a:pt x="50" y="31"/>
                    <a:pt x="61" y="16"/>
                    <a:pt x="59" y="0"/>
                  </a:cubicBezTo>
                  <a:cubicBezTo>
                    <a:pt x="57" y="14"/>
                    <a:pt x="47" y="25"/>
                    <a:pt x="32" y="29"/>
                  </a:cubicBezTo>
                  <a:cubicBezTo>
                    <a:pt x="21" y="31"/>
                    <a:pt x="8" y="30"/>
                    <a:pt x="0" y="24"/>
                  </a:cubicBezTo>
                  <a:cubicBezTo>
                    <a:pt x="8" y="34"/>
                    <a:pt x="21" y="39"/>
                    <a:pt x="34" y="3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" name="Freeform 135">
              <a:extLst>
                <a:ext uri="{FF2B5EF4-FFF2-40B4-BE49-F238E27FC236}">
                  <a16:creationId xmlns:a16="http://schemas.microsoft.com/office/drawing/2014/main" id="{165EFF27-5B05-92BF-616F-857E7C46C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01" y="4743451"/>
              <a:ext cx="357188" cy="304800"/>
            </a:xfrm>
            <a:custGeom>
              <a:avLst/>
              <a:gdLst>
                <a:gd name="T0" fmla="*/ 161 w 171"/>
                <a:gd name="T1" fmla="*/ 50 h 146"/>
                <a:gd name="T2" fmla="*/ 103 w 171"/>
                <a:gd name="T3" fmla="*/ 133 h 146"/>
                <a:gd name="T4" fmla="*/ 10 w 171"/>
                <a:gd name="T5" fmla="*/ 96 h 146"/>
                <a:gd name="T6" fmla="*/ 67 w 171"/>
                <a:gd name="T7" fmla="*/ 13 h 146"/>
                <a:gd name="T8" fmla="*/ 161 w 171"/>
                <a:gd name="T9" fmla="*/ 5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46">
                  <a:moveTo>
                    <a:pt x="161" y="50"/>
                  </a:moveTo>
                  <a:cubicBezTo>
                    <a:pt x="171" y="84"/>
                    <a:pt x="145" y="121"/>
                    <a:pt x="103" y="133"/>
                  </a:cubicBezTo>
                  <a:cubicBezTo>
                    <a:pt x="62" y="146"/>
                    <a:pt x="20" y="129"/>
                    <a:pt x="10" y="96"/>
                  </a:cubicBezTo>
                  <a:cubicBezTo>
                    <a:pt x="0" y="62"/>
                    <a:pt x="26" y="25"/>
                    <a:pt x="67" y="13"/>
                  </a:cubicBezTo>
                  <a:cubicBezTo>
                    <a:pt x="109" y="0"/>
                    <a:pt x="151" y="17"/>
                    <a:pt x="161" y="50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" name="Freeform 136">
              <a:extLst>
                <a:ext uri="{FF2B5EF4-FFF2-40B4-BE49-F238E27FC236}">
                  <a16:creationId xmlns:a16="http://schemas.microsoft.com/office/drawing/2014/main" id="{B9EEBCE2-D84E-CD99-2926-766F6EE0C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776" y="4764088"/>
              <a:ext cx="265113" cy="177800"/>
            </a:xfrm>
            <a:custGeom>
              <a:avLst/>
              <a:gdLst>
                <a:gd name="T0" fmla="*/ 52 w 127"/>
                <a:gd name="T1" fmla="*/ 12 h 85"/>
                <a:gd name="T2" fmla="*/ 8 w 127"/>
                <a:gd name="T3" fmla="*/ 85 h 85"/>
                <a:gd name="T4" fmla="*/ 61 w 127"/>
                <a:gd name="T5" fmla="*/ 22 h 85"/>
                <a:gd name="T6" fmla="*/ 127 w 127"/>
                <a:gd name="T7" fmla="*/ 15 h 85"/>
                <a:gd name="T8" fmla="*/ 52 w 127"/>
                <a:gd name="T9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5">
                  <a:moveTo>
                    <a:pt x="52" y="12"/>
                  </a:moveTo>
                  <a:cubicBezTo>
                    <a:pt x="18" y="26"/>
                    <a:pt x="0" y="58"/>
                    <a:pt x="8" y="85"/>
                  </a:cubicBezTo>
                  <a:cubicBezTo>
                    <a:pt x="9" y="59"/>
                    <a:pt x="30" y="36"/>
                    <a:pt x="61" y="22"/>
                  </a:cubicBezTo>
                  <a:cubicBezTo>
                    <a:pt x="84" y="13"/>
                    <a:pt x="107" y="9"/>
                    <a:pt x="127" y="15"/>
                  </a:cubicBezTo>
                  <a:cubicBezTo>
                    <a:pt x="107" y="3"/>
                    <a:pt x="78" y="0"/>
                    <a:pt x="52" y="1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" name="Freeform 137">
              <a:extLst>
                <a:ext uri="{FF2B5EF4-FFF2-40B4-BE49-F238E27FC236}">
                  <a16:creationId xmlns:a16="http://schemas.microsoft.com/office/drawing/2014/main" id="{10768642-C81B-FDCE-4566-233B0A3AD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4745038"/>
              <a:ext cx="265113" cy="171450"/>
            </a:xfrm>
            <a:custGeom>
              <a:avLst/>
              <a:gdLst>
                <a:gd name="T0" fmla="*/ 55 w 127"/>
                <a:gd name="T1" fmla="*/ 12 h 82"/>
                <a:gd name="T2" fmla="*/ 8 w 127"/>
                <a:gd name="T3" fmla="*/ 82 h 82"/>
                <a:gd name="T4" fmla="*/ 59 w 127"/>
                <a:gd name="T5" fmla="*/ 17 h 82"/>
                <a:gd name="T6" fmla="*/ 127 w 127"/>
                <a:gd name="T7" fmla="*/ 13 h 82"/>
                <a:gd name="T8" fmla="*/ 55 w 127"/>
                <a:gd name="T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2">
                  <a:moveTo>
                    <a:pt x="55" y="12"/>
                  </a:moveTo>
                  <a:cubicBezTo>
                    <a:pt x="21" y="27"/>
                    <a:pt x="0" y="55"/>
                    <a:pt x="8" y="82"/>
                  </a:cubicBezTo>
                  <a:cubicBezTo>
                    <a:pt x="9" y="56"/>
                    <a:pt x="28" y="30"/>
                    <a:pt x="59" y="17"/>
                  </a:cubicBezTo>
                  <a:cubicBezTo>
                    <a:pt x="82" y="7"/>
                    <a:pt x="107" y="6"/>
                    <a:pt x="127" y="13"/>
                  </a:cubicBezTo>
                  <a:cubicBezTo>
                    <a:pt x="107" y="0"/>
                    <a:pt x="81" y="1"/>
                    <a:pt x="55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" name="Freeform 138">
              <a:extLst>
                <a:ext uri="{FF2B5EF4-FFF2-40B4-BE49-F238E27FC236}">
                  <a16:creationId xmlns:a16="http://schemas.microsoft.com/office/drawing/2014/main" id="{8A0CD864-4A9C-DB89-C300-9DD2FDD04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1" y="4845051"/>
              <a:ext cx="242888" cy="203200"/>
            </a:xfrm>
            <a:custGeom>
              <a:avLst/>
              <a:gdLst>
                <a:gd name="T0" fmla="*/ 80 w 116"/>
                <a:gd name="T1" fmla="*/ 81 h 97"/>
                <a:gd name="T2" fmla="*/ 101 w 116"/>
                <a:gd name="T3" fmla="*/ 0 h 97"/>
                <a:gd name="T4" fmla="*/ 67 w 116"/>
                <a:gd name="T5" fmla="*/ 72 h 97"/>
                <a:gd name="T6" fmla="*/ 0 w 116"/>
                <a:gd name="T7" fmla="*/ 88 h 97"/>
                <a:gd name="T8" fmla="*/ 80 w 116"/>
                <a:gd name="T9" fmla="*/ 8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7">
                  <a:moveTo>
                    <a:pt x="80" y="81"/>
                  </a:moveTo>
                  <a:cubicBezTo>
                    <a:pt x="110" y="61"/>
                    <a:pt x="116" y="25"/>
                    <a:pt x="101" y="0"/>
                  </a:cubicBezTo>
                  <a:cubicBezTo>
                    <a:pt x="107" y="25"/>
                    <a:pt x="94" y="53"/>
                    <a:pt x="67" y="72"/>
                  </a:cubicBezTo>
                  <a:cubicBezTo>
                    <a:pt x="47" y="85"/>
                    <a:pt x="22" y="91"/>
                    <a:pt x="0" y="88"/>
                  </a:cubicBezTo>
                  <a:cubicBezTo>
                    <a:pt x="23" y="97"/>
                    <a:pt x="57" y="96"/>
                    <a:pt x="80" y="8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" name="Freeform 139">
              <a:extLst>
                <a:ext uri="{FF2B5EF4-FFF2-40B4-BE49-F238E27FC236}">
                  <a16:creationId xmlns:a16="http://schemas.microsoft.com/office/drawing/2014/main" id="{874602C4-2446-DF12-1960-8A33A6FD6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26" y="4841876"/>
              <a:ext cx="257175" cy="185738"/>
            </a:xfrm>
            <a:custGeom>
              <a:avLst/>
              <a:gdLst>
                <a:gd name="T0" fmla="*/ 76 w 123"/>
                <a:gd name="T1" fmla="*/ 75 h 89"/>
                <a:gd name="T2" fmla="*/ 111 w 123"/>
                <a:gd name="T3" fmla="*/ 0 h 89"/>
                <a:gd name="T4" fmla="*/ 69 w 123"/>
                <a:gd name="T5" fmla="*/ 65 h 89"/>
                <a:gd name="T6" fmla="*/ 0 w 123"/>
                <a:gd name="T7" fmla="*/ 78 h 89"/>
                <a:gd name="T8" fmla="*/ 76 w 123"/>
                <a:gd name="T9" fmla="*/ 7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9">
                  <a:moveTo>
                    <a:pt x="76" y="75"/>
                  </a:moveTo>
                  <a:cubicBezTo>
                    <a:pt x="108" y="58"/>
                    <a:pt x="123" y="26"/>
                    <a:pt x="111" y="0"/>
                  </a:cubicBezTo>
                  <a:cubicBezTo>
                    <a:pt x="114" y="26"/>
                    <a:pt x="99" y="49"/>
                    <a:pt x="69" y="65"/>
                  </a:cubicBezTo>
                  <a:cubicBezTo>
                    <a:pt x="47" y="77"/>
                    <a:pt x="21" y="83"/>
                    <a:pt x="0" y="78"/>
                  </a:cubicBezTo>
                  <a:cubicBezTo>
                    <a:pt x="21" y="89"/>
                    <a:pt x="51" y="89"/>
                    <a:pt x="76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" name="Oval 140">
              <a:extLst>
                <a:ext uri="{FF2B5EF4-FFF2-40B4-BE49-F238E27FC236}">
                  <a16:creationId xmlns:a16="http://schemas.microsoft.com/office/drawing/2014/main" id="{FC870478-1FEE-7EF6-9497-7B67A3401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1351" y="2668588"/>
              <a:ext cx="319088" cy="404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0B06F0FA-FAED-6F82-B2C7-4055DBD85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4051" y="2678113"/>
              <a:ext cx="271463" cy="196850"/>
            </a:xfrm>
            <a:custGeom>
              <a:avLst/>
              <a:gdLst>
                <a:gd name="T0" fmla="*/ 61 w 130"/>
                <a:gd name="T1" fmla="*/ 5 h 94"/>
                <a:gd name="T2" fmla="*/ 0 w 130"/>
                <a:gd name="T3" fmla="*/ 94 h 94"/>
                <a:gd name="T4" fmla="*/ 66 w 130"/>
                <a:gd name="T5" fmla="*/ 25 h 94"/>
                <a:gd name="T6" fmla="*/ 130 w 130"/>
                <a:gd name="T7" fmla="*/ 44 h 94"/>
                <a:gd name="T8" fmla="*/ 61 w 130"/>
                <a:gd name="T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94">
                  <a:moveTo>
                    <a:pt x="61" y="5"/>
                  </a:moveTo>
                  <a:cubicBezTo>
                    <a:pt x="26" y="11"/>
                    <a:pt x="0" y="50"/>
                    <a:pt x="0" y="94"/>
                  </a:cubicBezTo>
                  <a:cubicBezTo>
                    <a:pt x="8" y="56"/>
                    <a:pt x="34" y="31"/>
                    <a:pt x="66" y="25"/>
                  </a:cubicBezTo>
                  <a:cubicBezTo>
                    <a:pt x="90" y="20"/>
                    <a:pt x="113" y="25"/>
                    <a:pt x="130" y="44"/>
                  </a:cubicBezTo>
                  <a:cubicBezTo>
                    <a:pt x="115" y="16"/>
                    <a:pt x="89" y="0"/>
                    <a:pt x="61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" name="Freeform 142">
              <a:extLst>
                <a:ext uri="{FF2B5EF4-FFF2-40B4-BE49-F238E27FC236}">
                  <a16:creationId xmlns:a16="http://schemas.microsoft.com/office/drawing/2014/main" id="{3D8841D7-7FCD-F0F9-4D8F-5630EE6B6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351" y="2644776"/>
              <a:ext cx="271463" cy="184150"/>
            </a:xfrm>
            <a:custGeom>
              <a:avLst/>
              <a:gdLst>
                <a:gd name="T0" fmla="*/ 63 w 130"/>
                <a:gd name="T1" fmla="*/ 5 h 88"/>
                <a:gd name="T2" fmla="*/ 0 w 130"/>
                <a:gd name="T3" fmla="*/ 88 h 88"/>
                <a:gd name="T4" fmla="*/ 66 w 130"/>
                <a:gd name="T5" fmla="*/ 14 h 88"/>
                <a:gd name="T6" fmla="*/ 130 w 130"/>
                <a:gd name="T7" fmla="*/ 38 h 88"/>
                <a:gd name="T8" fmla="*/ 63 w 130"/>
                <a:gd name="T9" fmla="*/ 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88">
                  <a:moveTo>
                    <a:pt x="63" y="5"/>
                  </a:moveTo>
                  <a:cubicBezTo>
                    <a:pt x="28" y="12"/>
                    <a:pt x="0" y="44"/>
                    <a:pt x="0" y="88"/>
                  </a:cubicBezTo>
                  <a:cubicBezTo>
                    <a:pt x="8" y="50"/>
                    <a:pt x="33" y="20"/>
                    <a:pt x="66" y="14"/>
                  </a:cubicBezTo>
                  <a:cubicBezTo>
                    <a:pt x="90" y="9"/>
                    <a:pt x="113" y="19"/>
                    <a:pt x="130" y="38"/>
                  </a:cubicBezTo>
                  <a:cubicBezTo>
                    <a:pt x="115" y="10"/>
                    <a:pt x="91" y="0"/>
                    <a:pt x="63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" name="Freeform 143">
              <a:extLst>
                <a:ext uri="{FF2B5EF4-FFF2-40B4-BE49-F238E27FC236}">
                  <a16:creationId xmlns:a16="http://schemas.microsoft.com/office/drawing/2014/main" id="{DCA38D38-E45C-2F22-8746-D4D4F25E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963" y="2868613"/>
              <a:ext cx="263525" cy="257175"/>
            </a:xfrm>
            <a:custGeom>
              <a:avLst/>
              <a:gdLst>
                <a:gd name="T0" fmla="*/ 77 w 126"/>
                <a:gd name="T1" fmla="*/ 110 h 123"/>
                <a:gd name="T2" fmla="*/ 118 w 126"/>
                <a:gd name="T3" fmla="*/ 0 h 123"/>
                <a:gd name="T4" fmla="*/ 67 w 126"/>
                <a:gd name="T5" fmla="*/ 91 h 123"/>
                <a:gd name="T6" fmla="*/ 0 w 126"/>
                <a:gd name="T7" fmla="*/ 85 h 123"/>
                <a:gd name="T8" fmla="*/ 77 w 126"/>
                <a:gd name="T9" fmla="*/ 1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3">
                  <a:moveTo>
                    <a:pt x="77" y="110"/>
                  </a:moveTo>
                  <a:cubicBezTo>
                    <a:pt x="110" y="94"/>
                    <a:pt x="126" y="43"/>
                    <a:pt x="118" y="0"/>
                  </a:cubicBezTo>
                  <a:cubicBezTo>
                    <a:pt x="117" y="39"/>
                    <a:pt x="98" y="76"/>
                    <a:pt x="67" y="91"/>
                  </a:cubicBezTo>
                  <a:cubicBezTo>
                    <a:pt x="44" y="102"/>
                    <a:pt x="20" y="99"/>
                    <a:pt x="0" y="85"/>
                  </a:cubicBezTo>
                  <a:cubicBezTo>
                    <a:pt x="20" y="108"/>
                    <a:pt x="50" y="123"/>
                    <a:pt x="77" y="110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" name="Freeform 144">
              <a:extLst>
                <a:ext uri="{FF2B5EF4-FFF2-40B4-BE49-F238E27FC236}">
                  <a16:creationId xmlns:a16="http://schemas.microsoft.com/office/drawing/2014/main" id="{D709B8C7-FA53-264D-7B50-C196637BC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213" y="2852738"/>
              <a:ext cx="268288" cy="219075"/>
            </a:xfrm>
            <a:custGeom>
              <a:avLst/>
              <a:gdLst>
                <a:gd name="T0" fmla="*/ 72 w 128"/>
                <a:gd name="T1" fmla="*/ 96 h 105"/>
                <a:gd name="T2" fmla="*/ 125 w 128"/>
                <a:gd name="T3" fmla="*/ 0 h 105"/>
                <a:gd name="T4" fmla="*/ 68 w 128"/>
                <a:gd name="T5" fmla="*/ 78 h 105"/>
                <a:gd name="T6" fmla="*/ 0 w 128"/>
                <a:gd name="T7" fmla="*/ 66 h 105"/>
                <a:gd name="T8" fmla="*/ 72 w 128"/>
                <a:gd name="T9" fmla="*/ 9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05">
                  <a:moveTo>
                    <a:pt x="72" y="96"/>
                  </a:moveTo>
                  <a:cubicBezTo>
                    <a:pt x="106" y="86"/>
                    <a:pt x="128" y="44"/>
                    <a:pt x="125" y="0"/>
                  </a:cubicBezTo>
                  <a:cubicBezTo>
                    <a:pt x="120" y="39"/>
                    <a:pt x="99" y="68"/>
                    <a:pt x="68" y="78"/>
                  </a:cubicBezTo>
                  <a:cubicBezTo>
                    <a:pt x="44" y="85"/>
                    <a:pt x="18" y="83"/>
                    <a:pt x="0" y="66"/>
                  </a:cubicBezTo>
                  <a:cubicBezTo>
                    <a:pt x="17" y="92"/>
                    <a:pt x="44" y="105"/>
                    <a:pt x="72" y="9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" name="Freeform 145">
              <a:extLst>
                <a:ext uri="{FF2B5EF4-FFF2-40B4-BE49-F238E27FC236}">
                  <a16:creationId xmlns:a16="http://schemas.microsoft.com/office/drawing/2014/main" id="{23036DB5-49F0-C5A2-2557-5AD9A7B89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3801" y="3178176"/>
              <a:ext cx="298450" cy="269875"/>
            </a:xfrm>
            <a:custGeom>
              <a:avLst/>
              <a:gdLst>
                <a:gd name="T0" fmla="*/ 49 w 143"/>
                <a:gd name="T1" fmla="*/ 22 h 129"/>
                <a:gd name="T2" fmla="*/ 19 w 143"/>
                <a:gd name="T3" fmla="*/ 129 h 129"/>
                <a:gd name="T4" fmla="*/ 64 w 143"/>
                <a:gd name="T5" fmla="*/ 35 h 129"/>
                <a:gd name="T6" fmla="*/ 143 w 143"/>
                <a:gd name="T7" fmla="*/ 14 h 129"/>
                <a:gd name="T8" fmla="*/ 49 w 143"/>
                <a:gd name="T9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29">
                  <a:moveTo>
                    <a:pt x="49" y="22"/>
                  </a:moveTo>
                  <a:cubicBezTo>
                    <a:pt x="13" y="47"/>
                    <a:pt x="0" y="93"/>
                    <a:pt x="19" y="129"/>
                  </a:cubicBezTo>
                  <a:cubicBezTo>
                    <a:pt x="12" y="94"/>
                    <a:pt x="30" y="58"/>
                    <a:pt x="64" y="35"/>
                  </a:cubicBezTo>
                  <a:cubicBezTo>
                    <a:pt x="89" y="18"/>
                    <a:pt x="116" y="9"/>
                    <a:pt x="143" y="14"/>
                  </a:cubicBezTo>
                  <a:cubicBezTo>
                    <a:pt x="115" y="0"/>
                    <a:pt x="78" y="2"/>
                    <a:pt x="49" y="2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" name="Freeform 146">
              <a:extLst>
                <a:ext uri="{FF2B5EF4-FFF2-40B4-BE49-F238E27FC236}">
                  <a16:creationId xmlns:a16="http://schemas.microsoft.com/office/drawing/2014/main" id="{63179AA1-58BC-3B3B-5EA0-EFC936653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3148013"/>
              <a:ext cx="325438" cy="227013"/>
            </a:xfrm>
            <a:custGeom>
              <a:avLst/>
              <a:gdLst>
                <a:gd name="T0" fmla="*/ 67 w 156"/>
                <a:gd name="T1" fmla="*/ 14 h 108"/>
                <a:gd name="T2" fmla="*/ 11 w 156"/>
                <a:gd name="T3" fmla="*/ 108 h 108"/>
                <a:gd name="T4" fmla="*/ 72 w 156"/>
                <a:gd name="T5" fmla="*/ 21 h 108"/>
                <a:gd name="T6" fmla="*/ 156 w 156"/>
                <a:gd name="T7" fmla="*/ 21 h 108"/>
                <a:gd name="T8" fmla="*/ 67 w 156"/>
                <a:gd name="T9" fmla="*/ 1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08">
                  <a:moveTo>
                    <a:pt x="67" y="14"/>
                  </a:moveTo>
                  <a:cubicBezTo>
                    <a:pt x="26" y="31"/>
                    <a:pt x="0" y="69"/>
                    <a:pt x="11" y="108"/>
                  </a:cubicBezTo>
                  <a:cubicBezTo>
                    <a:pt x="11" y="72"/>
                    <a:pt x="34" y="37"/>
                    <a:pt x="72" y="21"/>
                  </a:cubicBezTo>
                  <a:cubicBezTo>
                    <a:pt x="100" y="9"/>
                    <a:pt x="131" y="10"/>
                    <a:pt x="156" y="21"/>
                  </a:cubicBezTo>
                  <a:cubicBezTo>
                    <a:pt x="131" y="1"/>
                    <a:pt x="99" y="0"/>
                    <a:pt x="67" y="1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9" name="Group 343">
            <a:extLst>
              <a:ext uri="{FF2B5EF4-FFF2-40B4-BE49-F238E27FC236}">
                <a16:creationId xmlns:a16="http://schemas.microsoft.com/office/drawing/2014/main" id="{8B092A5E-3E9F-78FB-35BF-725C8F8E72F8}"/>
              </a:ext>
            </a:extLst>
          </p:cNvPr>
          <p:cNvGrpSpPr/>
          <p:nvPr/>
        </p:nvGrpSpPr>
        <p:grpSpPr>
          <a:xfrm flipH="1">
            <a:off x="426938" y="4232595"/>
            <a:ext cx="1489362" cy="1607813"/>
            <a:chOff x="-8231188" y="-836613"/>
            <a:chExt cx="7724775" cy="8339139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0" name="Freeform 155">
              <a:extLst>
                <a:ext uri="{FF2B5EF4-FFF2-40B4-BE49-F238E27FC236}">
                  <a16:creationId xmlns:a16="http://schemas.microsoft.com/office/drawing/2014/main" id="{F3954F79-6984-4D70-01CF-DF3A4339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05313" y="3649663"/>
              <a:ext cx="2028825" cy="3613150"/>
            </a:xfrm>
            <a:custGeom>
              <a:avLst/>
              <a:gdLst>
                <a:gd name="T0" fmla="*/ 211 w 540"/>
                <a:gd name="T1" fmla="*/ 61 h 962"/>
                <a:gd name="T2" fmla="*/ 170 w 540"/>
                <a:gd name="T3" fmla="*/ 176 h 962"/>
                <a:gd name="T4" fmla="*/ 166 w 540"/>
                <a:gd name="T5" fmla="*/ 813 h 962"/>
                <a:gd name="T6" fmla="*/ 31 w 540"/>
                <a:gd name="T7" fmla="*/ 934 h 962"/>
                <a:gd name="T8" fmla="*/ 464 w 540"/>
                <a:gd name="T9" fmla="*/ 943 h 962"/>
                <a:gd name="T10" fmla="*/ 470 w 540"/>
                <a:gd name="T11" fmla="*/ 652 h 962"/>
                <a:gd name="T12" fmla="*/ 476 w 540"/>
                <a:gd name="T13" fmla="*/ 416 h 962"/>
                <a:gd name="T14" fmla="*/ 484 w 540"/>
                <a:gd name="T15" fmla="*/ 286 h 962"/>
                <a:gd name="T16" fmla="*/ 520 w 540"/>
                <a:gd name="T17" fmla="*/ 129 h 962"/>
                <a:gd name="T18" fmla="*/ 514 w 540"/>
                <a:gd name="T19" fmla="*/ 0 h 962"/>
                <a:gd name="T20" fmla="*/ 292 w 540"/>
                <a:gd name="T21" fmla="*/ 29 h 962"/>
                <a:gd name="T22" fmla="*/ 211 w 540"/>
                <a:gd name="T23" fmla="*/ 61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0" h="962">
                  <a:moveTo>
                    <a:pt x="211" y="61"/>
                  </a:moveTo>
                  <a:cubicBezTo>
                    <a:pt x="212" y="78"/>
                    <a:pt x="170" y="103"/>
                    <a:pt x="170" y="176"/>
                  </a:cubicBezTo>
                  <a:cubicBezTo>
                    <a:pt x="170" y="202"/>
                    <a:pt x="177" y="813"/>
                    <a:pt x="166" y="813"/>
                  </a:cubicBezTo>
                  <a:cubicBezTo>
                    <a:pt x="131" y="813"/>
                    <a:pt x="0" y="870"/>
                    <a:pt x="31" y="934"/>
                  </a:cubicBezTo>
                  <a:cubicBezTo>
                    <a:pt x="42" y="954"/>
                    <a:pt x="458" y="962"/>
                    <a:pt x="464" y="943"/>
                  </a:cubicBezTo>
                  <a:cubicBezTo>
                    <a:pt x="476" y="907"/>
                    <a:pt x="470" y="721"/>
                    <a:pt x="470" y="652"/>
                  </a:cubicBezTo>
                  <a:cubicBezTo>
                    <a:pt x="470" y="562"/>
                    <a:pt x="468" y="505"/>
                    <a:pt x="476" y="416"/>
                  </a:cubicBezTo>
                  <a:cubicBezTo>
                    <a:pt x="479" y="375"/>
                    <a:pt x="462" y="315"/>
                    <a:pt x="484" y="286"/>
                  </a:cubicBezTo>
                  <a:cubicBezTo>
                    <a:pt x="510" y="251"/>
                    <a:pt x="520" y="173"/>
                    <a:pt x="520" y="129"/>
                  </a:cubicBezTo>
                  <a:cubicBezTo>
                    <a:pt x="503" y="129"/>
                    <a:pt x="540" y="0"/>
                    <a:pt x="514" y="0"/>
                  </a:cubicBezTo>
                  <a:cubicBezTo>
                    <a:pt x="415" y="0"/>
                    <a:pt x="385" y="14"/>
                    <a:pt x="292" y="29"/>
                  </a:cubicBezTo>
                  <a:cubicBezTo>
                    <a:pt x="262" y="33"/>
                    <a:pt x="210" y="22"/>
                    <a:pt x="211" y="6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1" name="Freeform 156">
              <a:extLst>
                <a:ext uri="{FF2B5EF4-FFF2-40B4-BE49-F238E27FC236}">
                  <a16:creationId xmlns:a16="http://schemas.microsoft.com/office/drawing/2014/main" id="{ED06AFD7-6B86-2789-0033-ABFE8D011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1663" y="6072188"/>
              <a:ext cx="1831975" cy="1193800"/>
            </a:xfrm>
            <a:custGeom>
              <a:avLst/>
              <a:gdLst>
                <a:gd name="T0" fmla="*/ 173 w 488"/>
                <a:gd name="T1" fmla="*/ 9 h 318"/>
                <a:gd name="T2" fmla="*/ 167 w 488"/>
                <a:gd name="T3" fmla="*/ 169 h 318"/>
                <a:gd name="T4" fmla="*/ 32 w 488"/>
                <a:gd name="T5" fmla="*/ 290 h 318"/>
                <a:gd name="T6" fmla="*/ 465 w 488"/>
                <a:gd name="T7" fmla="*/ 300 h 318"/>
                <a:gd name="T8" fmla="*/ 485 w 488"/>
                <a:gd name="T9" fmla="*/ 77 h 318"/>
                <a:gd name="T10" fmla="*/ 488 w 488"/>
                <a:gd name="T11" fmla="*/ 10 h 318"/>
                <a:gd name="T12" fmla="*/ 487 w 488"/>
                <a:gd name="T13" fmla="*/ 0 h 318"/>
                <a:gd name="T14" fmla="*/ 173 w 488"/>
                <a:gd name="T15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8" h="318">
                  <a:moveTo>
                    <a:pt x="173" y="9"/>
                  </a:moveTo>
                  <a:cubicBezTo>
                    <a:pt x="173" y="115"/>
                    <a:pt x="171" y="169"/>
                    <a:pt x="167" y="169"/>
                  </a:cubicBezTo>
                  <a:cubicBezTo>
                    <a:pt x="132" y="169"/>
                    <a:pt x="0" y="226"/>
                    <a:pt x="32" y="290"/>
                  </a:cubicBezTo>
                  <a:cubicBezTo>
                    <a:pt x="42" y="311"/>
                    <a:pt x="459" y="318"/>
                    <a:pt x="465" y="300"/>
                  </a:cubicBezTo>
                  <a:cubicBezTo>
                    <a:pt x="475" y="270"/>
                    <a:pt x="487" y="161"/>
                    <a:pt x="485" y="77"/>
                  </a:cubicBezTo>
                  <a:cubicBezTo>
                    <a:pt x="485" y="57"/>
                    <a:pt x="488" y="23"/>
                    <a:pt x="488" y="10"/>
                  </a:cubicBezTo>
                  <a:cubicBezTo>
                    <a:pt x="488" y="6"/>
                    <a:pt x="488" y="3"/>
                    <a:pt x="487" y="0"/>
                  </a:cubicBezTo>
                  <a:cubicBezTo>
                    <a:pt x="397" y="42"/>
                    <a:pt x="281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2" name="Freeform 157">
              <a:extLst>
                <a:ext uri="{FF2B5EF4-FFF2-40B4-BE49-F238E27FC236}">
                  <a16:creationId xmlns:a16="http://schemas.microsoft.com/office/drawing/2014/main" id="{DAAC2177-C07C-7210-747E-81E82793C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54601" y="2081212"/>
              <a:ext cx="2070100" cy="1790700"/>
            </a:xfrm>
            <a:custGeom>
              <a:avLst/>
              <a:gdLst>
                <a:gd name="T0" fmla="*/ 430 w 551"/>
                <a:gd name="T1" fmla="*/ 70 h 477"/>
                <a:gd name="T2" fmla="*/ 443 w 551"/>
                <a:gd name="T3" fmla="*/ 321 h 477"/>
                <a:gd name="T4" fmla="*/ 229 w 551"/>
                <a:gd name="T5" fmla="*/ 447 h 477"/>
                <a:gd name="T6" fmla="*/ 16 w 551"/>
                <a:gd name="T7" fmla="*/ 366 h 477"/>
                <a:gd name="T8" fmla="*/ 130 w 551"/>
                <a:gd name="T9" fmla="*/ 245 h 477"/>
                <a:gd name="T10" fmla="*/ 213 w 551"/>
                <a:gd name="T11" fmla="*/ 214 h 477"/>
                <a:gd name="T12" fmla="*/ 262 w 551"/>
                <a:gd name="T13" fmla="*/ 129 h 477"/>
                <a:gd name="T14" fmla="*/ 401 w 551"/>
                <a:gd name="T15" fmla="*/ 52 h 477"/>
                <a:gd name="T16" fmla="*/ 430 w 551"/>
                <a:gd name="T17" fmla="*/ 7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1" h="477">
                  <a:moveTo>
                    <a:pt x="430" y="70"/>
                  </a:moveTo>
                  <a:cubicBezTo>
                    <a:pt x="439" y="166"/>
                    <a:pt x="551" y="231"/>
                    <a:pt x="443" y="321"/>
                  </a:cubicBezTo>
                  <a:cubicBezTo>
                    <a:pt x="400" y="357"/>
                    <a:pt x="406" y="397"/>
                    <a:pt x="229" y="447"/>
                  </a:cubicBezTo>
                  <a:cubicBezTo>
                    <a:pt x="138" y="473"/>
                    <a:pt x="34" y="477"/>
                    <a:pt x="16" y="366"/>
                  </a:cubicBezTo>
                  <a:cubicBezTo>
                    <a:pt x="1" y="281"/>
                    <a:pt x="0" y="273"/>
                    <a:pt x="130" y="245"/>
                  </a:cubicBezTo>
                  <a:cubicBezTo>
                    <a:pt x="154" y="247"/>
                    <a:pt x="191" y="181"/>
                    <a:pt x="213" y="214"/>
                  </a:cubicBezTo>
                  <a:cubicBezTo>
                    <a:pt x="235" y="246"/>
                    <a:pt x="210" y="187"/>
                    <a:pt x="262" y="129"/>
                  </a:cubicBezTo>
                  <a:cubicBezTo>
                    <a:pt x="263" y="128"/>
                    <a:pt x="247" y="0"/>
                    <a:pt x="401" y="52"/>
                  </a:cubicBezTo>
                  <a:cubicBezTo>
                    <a:pt x="403" y="52"/>
                    <a:pt x="430" y="69"/>
                    <a:pt x="430" y="70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3" name="Freeform 158">
              <a:extLst>
                <a:ext uri="{FF2B5EF4-FFF2-40B4-BE49-F238E27FC236}">
                  <a16:creationId xmlns:a16="http://schemas.microsoft.com/office/drawing/2014/main" id="{D902D815-65FC-FFC2-BC1F-881AC635C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54638" y="2798762"/>
              <a:ext cx="635000" cy="993775"/>
            </a:xfrm>
            <a:custGeom>
              <a:avLst/>
              <a:gdLst>
                <a:gd name="T0" fmla="*/ 169 w 169"/>
                <a:gd name="T1" fmla="*/ 56 h 265"/>
                <a:gd name="T2" fmla="*/ 15 w 169"/>
                <a:gd name="T3" fmla="*/ 173 h 265"/>
                <a:gd name="T4" fmla="*/ 106 w 169"/>
                <a:gd name="T5" fmla="*/ 255 h 265"/>
                <a:gd name="T6" fmla="*/ 157 w 169"/>
                <a:gd name="T7" fmla="*/ 247 h 265"/>
                <a:gd name="T8" fmla="*/ 167 w 169"/>
                <a:gd name="T9" fmla="*/ 60 h 265"/>
                <a:gd name="T10" fmla="*/ 169 w 169"/>
                <a:gd name="T11" fmla="*/ 56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9" h="265">
                  <a:moveTo>
                    <a:pt x="169" y="56"/>
                  </a:moveTo>
                  <a:cubicBezTo>
                    <a:pt x="90" y="0"/>
                    <a:pt x="0" y="86"/>
                    <a:pt x="15" y="173"/>
                  </a:cubicBezTo>
                  <a:cubicBezTo>
                    <a:pt x="25" y="231"/>
                    <a:pt x="39" y="236"/>
                    <a:pt x="106" y="255"/>
                  </a:cubicBezTo>
                  <a:cubicBezTo>
                    <a:pt x="109" y="256"/>
                    <a:pt x="167" y="265"/>
                    <a:pt x="157" y="247"/>
                  </a:cubicBezTo>
                  <a:cubicBezTo>
                    <a:pt x="123" y="186"/>
                    <a:pt x="135" y="120"/>
                    <a:pt x="167" y="60"/>
                  </a:cubicBezTo>
                  <a:cubicBezTo>
                    <a:pt x="168" y="58"/>
                    <a:pt x="169" y="57"/>
                    <a:pt x="169" y="5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4" name="Freeform 159">
              <a:extLst>
                <a:ext uri="{FF2B5EF4-FFF2-40B4-BE49-F238E27FC236}">
                  <a16:creationId xmlns:a16="http://schemas.microsoft.com/office/drawing/2014/main" id="{68976D74-EC94-D32E-986B-5CE91CA3F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3326" y="3894138"/>
              <a:ext cx="2144713" cy="3608388"/>
            </a:xfrm>
            <a:custGeom>
              <a:avLst/>
              <a:gdLst>
                <a:gd name="T0" fmla="*/ 242 w 571"/>
                <a:gd name="T1" fmla="*/ 60 h 961"/>
                <a:gd name="T2" fmla="*/ 16 w 571"/>
                <a:gd name="T3" fmla="*/ 137 h 961"/>
                <a:gd name="T4" fmla="*/ 203 w 571"/>
                <a:gd name="T5" fmla="*/ 335 h 961"/>
                <a:gd name="T6" fmla="*/ 196 w 571"/>
                <a:gd name="T7" fmla="*/ 813 h 961"/>
                <a:gd name="T8" fmla="*/ 62 w 571"/>
                <a:gd name="T9" fmla="*/ 934 h 961"/>
                <a:gd name="T10" fmla="*/ 495 w 571"/>
                <a:gd name="T11" fmla="*/ 943 h 961"/>
                <a:gd name="T12" fmla="*/ 515 w 571"/>
                <a:gd name="T13" fmla="*/ 721 h 961"/>
                <a:gd name="T14" fmla="*/ 517 w 571"/>
                <a:gd name="T15" fmla="*/ 655 h 961"/>
                <a:gd name="T16" fmla="*/ 500 w 571"/>
                <a:gd name="T17" fmla="*/ 581 h 961"/>
                <a:gd name="T18" fmla="*/ 515 w 571"/>
                <a:gd name="T19" fmla="*/ 538 h 961"/>
                <a:gd name="T20" fmla="*/ 501 w 571"/>
                <a:gd name="T21" fmla="*/ 500 h 961"/>
                <a:gd name="T22" fmla="*/ 506 w 571"/>
                <a:gd name="T23" fmla="*/ 415 h 961"/>
                <a:gd name="T24" fmla="*/ 514 w 571"/>
                <a:gd name="T25" fmla="*/ 285 h 961"/>
                <a:gd name="T26" fmla="*/ 551 w 571"/>
                <a:gd name="T27" fmla="*/ 128 h 961"/>
                <a:gd name="T28" fmla="*/ 544 w 571"/>
                <a:gd name="T29" fmla="*/ 0 h 961"/>
                <a:gd name="T30" fmla="*/ 323 w 571"/>
                <a:gd name="T31" fmla="*/ 28 h 961"/>
                <a:gd name="T32" fmla="*/ 242 w 571"/>
                <a:gd name="T33" fmla="*/ 6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1" h="961">
                  <a:moveTo>
                    <a:pt x="242" y="60"/>
                  </a:moveTo>
                  <a:cubicBezTo>
                    <a:pt x="243" y="77"/>
                    <a:pt x="0" y="66"/>
                    <a:pt x="16" y="137"/>
                  </a:cubicBezTo>
                  <a:cubicBezTo>
                    <a:pt x="51" y="289"/>
                    <a:pt x="203" y="300"/>
                    <a:pt x="203" y="335"/>
                  </a:cubicBezTo>
                  <a:cubicBezTo>
                    <a:pt x="203" y="518"/>
                    <a:pt x="204" y="813"/>
                    <a:pt x="196" y="813"/>
                  </a:cubicBezTo>
                  <a:cubicBezTo>
                    <a:pt x="161" y="813"/>
                    <a:pt x="30" y="870"/>
                    <a:pt x="62" y="934"/>
                  </a:cubicBezTo>
                  <a:cubicBezTo>
                    <a:pt x="72" y="954"/>
                    <a:pt x="488" y="961"/>
                    <a:pt x="495" y="943"/>
                  </a:cubicBezTo>
                  <a:cubicBezTo>
                    <a:pt x="504" y="913"/>
                    <a:pt x="516" y="805"/>
                    <a:pt x="515" y="721"/>
                  </a:cubicBezTo>
                  <a:cubicBezTo>
                    <a:pt x="515" y="702"/>
                    <a:pt x="517" y="668"/>
                    <a:pt x="517" y="655"/>
                  </a:cubicBezTo>
                  <a:cubicBezTo>
                    <a:pt x="517" y="629"/>
                    <a:pt x="500" y="603"/>
                    <a:pt x="500" y="581"/>
                  </a:cubicBezTo>
                  <a:cubicBezTo>
                    <a:pt x="500" y="566"/>
                    <a:pt x="515" y="553"/>
                    <a:pt x="515" y="538"/>
                  </a:cubicBezTo>
                  <a:cubicBezTo>
                    <a:pt x="515" y="526"/>
                    <a:pt x="501" y="513"/>
                    <a:pt x="501" y="500"/>
                  </a:cubicBezTo>
                  <a:cubicBezTo>
                    <a:pt x="502" y="474"/>
                    <a:pt x="504" y="447"/>
                    <a:pt x="506" y="415"/>
                  </a:cubicBezTo>
                  <a:cubicBezTo>
                    <a:pt x="510" y="374"/>
                    <a:pt x="492" y="314"/>
                    <a:pt x="514" y="285"/>
                  </a:cubicBezTo>
                  <a:cubicBezTo>
                    <a:pt x="541" y="250"/>
                    <a:pt x="551" y="172"/>
                    <a:pt x="551" y="128"/>
                  </a:cubicBezTo>
                  <a:cubicBezTo>
                    <a:pt x="534" y="128"/>
                    <a:pt x="571" y="0"/>
                    <a:pt x="544" y="0"/>
                  </a:cubicBezTo>
                  <a:cubicBezTo>
                    <a:pt x="446" y="0"/>
                    <a:pt x="416" y="13"/>
                    <a:pt x="323" y="28"/>
                  </a:cubicBezTo>
                  <a:cubicBezTo>
                    <a:pt x="293" y="33"/>
                    <a:pt x="241" y="22"/>
                    <a:pt x="242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5" name="Freeform 161">
              <a:extLst>
                <a:ext uri="{FF2B5EF4-FFF2-40B4-BE49-F238E27FC236}">
                  <a16:creationId xmlns:a16="http://schemas.microsoft.com/office/drawing/2014/main" id="{2B673709-CFFF-E9CB-A486-69D299168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78288" y="4075113"/>
              <a:ext cx="2568575" cy="581025"/>
            </a:xfrm>
            <a:custGeom>
              <a:avLst/>
              <a:gdLst>
                <a:gd name="T0" fmla="*/ 102 w 684"/>
                <a:gd name="T1" fmla="*/ 33 h 155"/>
                <a:gd name="T2" fmla="*/ 78 w 684"/>
                <a:gd name="T3" fmla="*/ 76 h 155"/>
                <a:gd name="T4" fmla="*/ 616 w 684"/>
                <a:gd name="T5" fmla="*/ 100 h 155"/>
                <a:gd name="T6" fmla="*/ 599 w 684"/>
                <a:gd name="T7" fmla="*/ 3 h 155"/>
                <a:gd name="T8" fmla="*/ 102 w 684"/>
                <a:gd name="T9" fmla="*/ 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155">
                  <a:moveTo>
                    <a:pt x="102" y="33"/>
                  </a:moveTo>
                  <a:cubicBezTo>
                    <a:pt x="67" y="19"/>
                    <a:pt x="0" y="44"/>
                    <a:pt x="78" y="76"/>
                  </a:cubicBezTo>
                  <a:cubicBezTo>
                    <a:pt x="235" y="142"/>
                    <a:pt x="479" y="155"/>
                    <a:pt x="616" y="100"/>
                  </a:cubicBezTo>
                  <a:cubicBezTo>
                    <a:pt x="684" y="72"/>
                    <a:pt x="638" y="0"/>
                    <a:pt x="599" y="3"/>
                  </a:cubicBezTo>
                  <a:cubicBezTo>
                    <a:pt x="419" y="16"/>
                    <a:pt x="280" y="49"/>
                    <a:pt x="102" y="33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6" name="Freeform 162">
              <a:extLst>
                <a:ext uri="{FF2B5EF4-FFF2-40B4-BE49-F238E27FC236}">
                  <a16:creationId xmlns:a16="http://schemas.microsoft.com/office/drawing/2014/main" id="{ACD1EB42-5A8B-A056-88D6-8B7C149B9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62413" y="2125662"/>
              <a:ext cx="2420938" cy="2392363"/>
            </a:xfrm>
            <a:custGeom>
              <a:avLst/>
              <a:gdLst>
                <a:gd name="T0" fmla="*/ 470 w 645"/>
                <a:gd name="T1" fmla="*/ 0 h 637"/>
                <a:gd name="T2" fmla="*/ 115 w 645"/>
                <a:gd name="T3" fmla="*/ 40 h 637"/>
                <a:gd name="T4" fmla="*/ 52 w 645"/>
                <a:gd name="T5" fmla="*/ 469 h 637"/>
                <a:gd name="T6" fmla="*/ 107 w 645"/>
                <a:gd name="T7" fmla="*/ 582 h 637"/>
                <a:gd name="T8" fmla="*/ 479 w 645"/>
                <a:gd name="T9" fmla="*/ 629 h 637"/>
                <a:gd name="T10" fmla="*/ 638 w 645"/>
                <a:gd name="T11" fmla="*/ 451 h 637"/>
                <a:gd name="T12" fmla="*/ 475 w 645"/>
                <a:gd name="T13" fmla="*/ 9 h 637"/>
                <a:gd name="T14" fmla="*/ 470 w 645"/>
                <a:gd name="T15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5" h="637">
                  <a:moveTo>
                    <a:pt x="470" y="0"/>
                  </a:moveTo>
                  <a:cubicBezTo>
                    <a:pt x="115" y="40"/>
                    <a:pt x="115" y="40"/>
                    <a:pt x="115" y="40"/>
                  </a:cubicBezTo>
                  <a:cubicBezTo>
                    <a:pt x="0" y="156"/>
                    <a:pt x="158" y="335"/>
                    <a:pt x="52" y="469"/>
                  </a:cubicBezTo>
                  <a:cubicBezTo>
                    <a:pt x="32" y="494"/>
                    <a:pt x="45" y="563"/>
                    <a:pt x="107" y="582"/>
                  </a:cubicBezTo>
                  <a:cubicBezTo>
                    <a:pt x="246" y="625"/>
                    <a:pt x="333" y="637"/>
                    <a:pt x="479" y="629"/>
                  </a:cubicBezTo>
                  <a:cubicBezTo>
                    <a:pt x="601" y="623"/>
                    <a:pt x="631" y="589"/>
                    <a:pt x="638" y="451"/>
                  </a:cubicBezTo>
                  <a:cubicBezTo>
                    <a:pt x="645" y="298"/>
                    <a:pt x="578" y="116"/>
                    <a:pt x="475" y="9"/>
                  </a:cubicBezTo>
                  <a:cubicBezTo>
                    <a:pt x="475" y="9"/>
                    <a:pt x="470" y="1"/>
                    <a:pt x="4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7" name="Freeform 163">
              <a:extLst>
                <a:ext uri="{FF2B5EF4-FFF2-40B4-BE49-F238E27FC236}">
                  <a16:creationId xmlns:a16="http://schemas.microsoft.com/office/drawing/2014/main" id="{3F537CE6-CA9E-F036-DB4E-13C92759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5413" y="1946275"/>
              <a:ext cx="2159000" cy="1922463"/>
            </a:xfrm>
            <a:custGeom>
              <a:avLst/>
              <a:gdLst>
                <a:gd name="T0" fmla="*/ 103 w 575"/>
                <a:gd name="T1" fmla="*/ 49 h 512"/>
                <a:gd name="T2" fmla="*/ 352 w 575"/>
                <a:gd name="T3" fmla="*/ 82 h 512"/>
                <a:gd name="T4" fmla="*/ 551 w 575"/>
                <a:gd name="T5" fmla="*/ 322 h 512"/>
                <a:gd name="T6" fmla="*/ 318 w 575"/>
                <a:gd name="T7" fmla="*/ 511 h 512"/>
                <a:gd name="T8" fmla="*/ 202 w 575"/>
                <a:gd name="T9" fmla="*/ 331 h 512"/>
                <a:gd name="T10" fmla="*/ 228 w 575"/>
                <a:gd name="T11" fmla="*/ 321 h 512"/>
                <a:gd name="T12" fmla="*/ 284 w 575"/>
                <a:gd name="T13" fmla="*/ 269 h 512"/>
                <a:gd name="T14" fmla="*/ 130 w 575"/>
                <a:gd name="T15" fmla="*/ 225 h 512"/>
                <a:gd name="T16" fmla="*/ 80 w 575"/>
                <a:gd name="T17" fmla="*/ 74 h 512"/>
                <a:gd name="T18" fmla="*/ 103 w 575"/>
                <a:gd name="T19" fmla="*/ 49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5" h="512">
                  <a:moveTo>
                    <a:pt x="103" y="49"/>
                  </a:moveTo>
                  <a:cubicBezTo>
                    <a:pt x="199" y="57"/>
                    <a:pt x="238" y="0"/>
                    <a:pt x="352" y="82"/>
                  </a:cubicBezTo>
                  <a:cubicBezTo>
                    <a:pt x="383" y="104"/>
                    <a:pt x="575" y="49"/>
                    <a:pt x="551" y="322"/>
                  </a:cubicBezTo>
                  <a:cubicBezTo>
                    <a:pt x="543" y="416"/>
                    <a:pt x="430" y="512"/>
                    <a:pt x="318" y="511"/>
                  </a:cubicBezTo>
                  <a:cubicBezTo>
                    <a:pt x="231" y="509"/>
                    <a:pt x="206" y="464"/>
                    <a:pt x="202" y="331"/>
                  </a:cubicBezTo>
                  <a:cubicBezTo>
                    <a:pt x="248" y="326"/>
                    <a:pt x="163" y="315"/>
                    <a:pt x="228" y="321"/>
                  </a:cubicBezTo>
                  <a:cubicBezTo>
                    <a:pt x="271" y="325"/>
                    <a:pt x="223" y="295"/>
                    <a:pt x="284" y="269"/>
                  </a:cubicBezTo>
                  <a:cubicBezTo>
                    <a:pt x="318" y="254"/>
                    <a:pt x="178" y="287"/>
                    <a:pt x="130" y="225"/>
                  </a:cubicBezTo>
                  <a:cubicBezTo>
                    <a:pt x="129" y="224"/>
                    <a:pt x="0" y="215"/>
                    <a:pt x="80" y="74"/>
                  </a:cubicBezTo>
                  <a:cubicBezTo>
                    <a:pt x="80" y="72"/>
                    <a:pt x="102" y="49"/>
                    <a:pt x="103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8" name="Freeform 164">
              <a:extLst>
                <a:ext uri="{FF2B5EF4-FFF2-40B4-BE49-F238E27FC236}">
                  <a16:creationId xmlns:a16="http://schemas.microsoft.com/office/drawing/2014/main" id="{A4EF2AD0-6E18-E042-F1AF-3AFF03021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83026" y="2854325"/>
              <a:ext cx="2001838" cy="1825625"/>
            </a:xfrm>
            <a:custGeom>
              <a:avLst/>
              <a:gdLst>
                <a:gd name="T0" fmla="*/ 500 w 533"/>
                <a:gd name="T1" fmla="*/ 342 h 486"/>
                <a:gd name="T2" fmla="*/ 515 w 533"/>
                <a:gd name="T3" fmla="*/ 186 h 486"/>
                <a:gd name="T4" fmla="*/ 521 w 533"/>
                <a:gd name="T5" fmla="*/ 161 h 486"/>
                <a:gd name="T6" fmla="*/ 494 w 533"/>
                <a:gd name="T7" fmla="*/ 157 h 486"/>
                <a:gd name="T8" fmla="*/ 476 w 533"/>
                <a:gd name="T9" fmla="*/ 155 h 486"/>
                <a:gd name="T10" fmla="*/ 474 w 533"/>
                <a:gd name="T11" fmla="*/ 154 h 486"/>
                <a:gd name="T12" fmla="*/ 471 w 533"/>
                <a:gd name="T13" fmla="*/ 154 h 486"/>
                <a:gd name="T14" fmla="*/ 450 w 533"/>
                <a:gd name="T15" fmla="*/ 149 h 486"/>
                <a:gd name="T16" fmla="*/ 382 w 533"/>
                <a:gd name="T17" fmla="*/ 301 h 486"/>
                <a:gd name="T18" fmla="*/ 128 w 533"/>
                <a:gd name="T19" fmla="*/ 177 h 486"/>
                <a:gd name="T20" fmla="*/ 84 w 533"/>
                <a:gd name="T21" fmla="*/ 39 h 486"/>
                <a:gd name="T22" fmla="*/ 84 w 533"/>
                <a:gd name="T23" fmla="*/ 188 h 486"/>
                <a:gd name="T24" fmla="*/ 0 w 533"/>
                <a:gd name="T25" fmla="*/ 332 h 486"/>
                <a:gd name="T26" fmla="*/ 59 w 533"/>
                <a:gd name="T27" fmla="*/ 388 h 486"/>
                <a:gd name="T28" fmla="*/ 431 w 533"/>
                <a:gd name="T29" fmla="*/ 435 h 486"/>
                <a:gd name="T30" fmla="*/ 533 w 533"/>
                <a:gd name="T31" fmla="*/ 412 h 486"/>
                <a:gd name="T32" fmla="*/ 500 w 533"/>
                <a:gd name="T33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3" h="486">
                  <a:moveTo>
                    <a:pt x="500" y="342"/>
                  </a:moveTo>
                  <a:cubicBezTo>
                    <a:pt x="483" y="287"/>
                    <a:pt x="520" y="237"/>
                    <a:pt x="515" y="186"/>
                  </a:cubicBezTo>
                  <a:cubicBezTo>
                    <a:pt x="514" y="177"/>
                    <a:pt x="517" y="168"/>
                    <a:pt x="521" y="161"/>
                  </a:cubicBezTo>
                  <a:cubicBezTo>
                    <a:pt x="512" y="160"/>
                    <a:pt x="503" y="159"/>
                    <a:pt x="494" y="157"/>
                  </a:cubicBezTo>
                  <a:cubicBezTo>
                    <a:pt x="488" y="156"/>
                    <a:pt x="482" y="155"/>
                    <a:pt x="476" y="155"/>
                  </a:cubicBezTo>
                  <a:cubicBezTo>
                    <a:pt x="475" y="154"/>
                    <a:pt x="474" y="154"/>
                    <a:pt x="474" y="154"/>
                  </a:cubicBezTo>
                  <a:cubicBezTo>
                    <a:pt x="473" y="154"/>
                    <a:pt x="472" y="154"/>
                    <a:pt x="471" y="154"/>
                  </a:cubicBezTo>
                  <a:cubicBezTo>
                    <a:pt x="464" y="153"/>
                    <a:pt x="457" y="151"/>
                    <a:pt x="450" y="149"/>
                  </a:cubicBezTo>
                  <a:cubicBezTo>
                    <a:pt x="427" y="183"/>
                    <a:pt x="398" y="230"/>
                    <a:pt x="382" y="301"/>
                  </a:cubicBezTo>
                  <a:cubicBezTo>
                    <a:pt x="368" y="364"/>
                    <a:pt x="143" y="486"/>
                    <a:pt x="128" y="177"/>
                  </a:cubicBezTo>
                  <a:cubicBezTo>
                    <a:pt x="127" y="152"/>
                    <a:pt x="72" y="0"/>
                    <a:pt x="84" y="39"/>
                  </a:cubicBezTo>
                  <a:cubicBezTo>
                    <a:pt x="92" y="65"/>
                    <a:pt x="82" y="184"/>
                    <a:pt x="84" y="188"/>
                  </a:cubicBezTo>
                  <a:cubicBezTo>
                    <a:pt x="83" y="190"/>
                    <a:pt x="96" y="395"/>
                    <a:pt x="0" y="332"/>
                  </a:cubicBezTo>
                  <a:cubicBezTo>
                    <a:pt x="8" y="355"/>
                    <a:pt x="27" y="378"/>
                    <a:pt x="59" y="388"/>
                  </a:cubicBezTo>
                  <a:cubicBezTo>
                    <a:pt x="198" y="431"/>
                    <a:pt x="285" y="443"/>
                    <a:pt x="431" y="435"/>
                  </a:cubicBezTo>
                  <a:cubicBezTo>
                    <a:pt x="477" y="433"/>
                    <a:pt x="510" y="426"/>
                    <a:pt x="533" y="412"/>
                  </a:cubicBezTo>
                  <a:cubicBezTo>
                    <a:pt x="518" y="390"/>
                    <a:pt x="507" y="363"/>
                    <a:pt x="500" y="342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9" name="Freeform 165">
              <a:extLst>
                <a:ext uri="{FF2B5EF4-FFF2-40B4-BE49-F238E27FC236}">
                  <a16:creationId xmlns:a16="http://schemas.microsoft.com/office/drawing/2014/main" id="{BDD0E04C-BE8D-1C9B-C58E-65820D4A2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4551" y="2043112"/>
              <a:ext cx="1608138" cy="1825625"/>
            </a:xfrm>
            <a:custGeom>
              <a:avLst/>
              <a:gdLst>
                <a:gd name="T0" fmla="*/ 34 w 428"/>
                <a:gd name="T1" fmla="*/ 18 h 486"/>
                <a:gd name="T2" fmla="*/ 0 w 428"/>
                <a:gd name="T3" fmla="*/ 80 h 486"/>
                <a:gd name="T4" fmla="*/ 120 w 428"/>
                <a:gd name="T5" fmla="*/ 102 h 486"/>
                <a:gd name="T6" fmla="*/ 162 w 428"/>
                <a:gd name="T7" fmla="*/ 147 h 486"/>
                <a:gd name="T8" fmla="*/ 229 w 428"/>
                <a:gd name="T9" fmla="*/ 149 h 486"/>
                <a:gd name="T10" fmla="*/ 249 w 428"/>
                <a:gd name="T11" fmla="*/ 159 h 486"/>
                <a:gd name="T12" fmla="*/ 280 w 428"/>
                <a:gd name="T13" fmla="*/ 154 h 486"/>
                <a:gd name="T14" fmla="*/ 357 w 428"/>
                <a:gd name="T15" fmla="*/ 206 h 486"/>
                <a:gd name="T16" fmla="*/ 238 w 428"/>
                <a:gd name="T17" fmla="*/ 416 h 486"/>
                <a:gd name="T18" fmla="*/ 117 w 428"/>
                <a:gd name="T19" fmla="*/ 305 h 486"/>
                <a:gd name="T20" fmla="*/ 131 w 428"/>
                <a:gd name="T21" fmla="*/ 285 h 486"/>
                <a:gd name="T22" fmla="*/ 178 w 428"/>
                <a:gd name="T23" fmla="*/ 225 h 486"/>
                <a:gd name="T24" fmla="*/ 116 w 428"/>
                <a:gd name="T25" fmla="*/ 239 h 486"/>
                <a:gd name="T26" fmla="*/ 137 w 428"/>
                <a:gd name="T27" fmla="*/ 243 h 486"/>
                <a:gd name="T28" fmla="*/ 81 w 428"/>
                <a:gd name="T29" fmla="*/ 295 h 486"/>
                <a:gd name="T30" fmla="*/ 62 w 428"/>
                <a:gd name="T31" fmla="*/ 293 h 486"/>
                <a:gd name="T32" fmla="*/ 63 w 428"/>
                <a:gd name="T33" fmla="*/ 296 h 486"/>
                <a:gd name="T34" fmla="*/ 65 w 428"/>
                <a:gd name="T35" fmla="*/ 303 h 486"/>
                <a:gd name="T36" fmla="*/ 102 w 428"/>
                <a:gd name="T37" fmla="*/ 411 h 486"/>
                <a:gd name="T38" fmla="*/ 157 w 428"/>
                <a:gd name="T39" fmla="*/ 484 h 486"/>
                <a:gd name="T40" fmla="*/ 171 w 428"/>
                <a:gd name="T41" fmla="*/ 485 h 486"/>
                <a:gd name="T42" fmla="*/ 404 w 428"/>
                <a:gd name="T43" fmla="*/ 296 h 486"/>
                <a:gd name="T44" fmla="*/ 205 w 428"/>
                <a:gd name="T45" fmla="*/ 56 h 486"/>
                <a:gd name="T46" fmla="*/ 34 w 428"/>
                <a:gd name="T47" fmla="*/ 1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28" h="486">
                  <a:moveTo>
                    <a:pt x="34" y="18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30" y="42"/>
                    <a:pt x="183" y="7"/>
                    <a:pt x="120" y="102"/>
                  </a:cubicBezTo>
                  <a:cubicBezTo>
                    <a:pt x="100" y="132"/>
                    <a:pt x="147" y="130"/>
                    <a:pt x="162" y="147"/>
                  </a:cubicBezTo>
                  <a:cubicBezTo>
                    <a:pt x="162" y="147"/>
                    <a:pt x="227" y="87"/>
                    <a:pt x="229" y="149"/>
                  </a:cubicBezTo>
                  <a:cubicBezTo>
                    <a:pt x="230" y="166"/>
                    <a:pt x="215" y="150"/>
                    <a:pt x="249" y="159"/>
                  </a:cubicBezTo>
                  <a:cubicBezTo>
                    <a:pt x="259" y="162"/>
                    <a:pt x="242" y="176"/>
                    <a:pt x="280" y="154"/>
                  </a:cubicBezTo>
                  <a:cubicBezTo>
                    <a:pt x="309" y="137"/>
                    <a:pt x="346" y="186"/>
                    <a:pt x="357" y="206"/>
                  </a:cubicBezTo>
                  <a:cubicBezTo>
                    <a:pt x="413" y="313"/>
                    <a:pt x="354" y="397"/>
                    <a:pt x="238" y="416"/>
                  </a:cubicBezTo>
                  <a:cubicBezTo>
                    <a:pt x="182" y="425"/>
                    <a:pt x="104" y="364"/>
                    <a:pt x="117" y="305"/>
                  </a:cubicBezTo>
                  <a:cubicBezTo>
                    <a:pt x="119" y="292"/>
                    <a:pt x="162" y="317"/>
                    <a:pt x="131" y="285"/>
                  </a:cubicBezTo>
                  <a:cubicBezTo>
                    <a:pt x="101" y="253"/>
                    <a:pt x="216" y="256"/>
                    <a:pt x="178" y="225"/>
                  </a:cubicBezTo>
                  <a:cubicBezTo>
                    <a:pt x="169" y="217"/>
                    <a:pt x="143" y="226"/>
                    <a:pt x="116" y="239"/>
                  </a:cubicBezTo>
                  <a:cubicBezTo>
                    <a:pt x="138" y="238"/>
                    <a:pt x="150" y="237"/>
                    <a:pt x="137" y="243"/>
                  </a:cubicBezTo>
                  <a:cubicBezTo>
                    <a:pt x="76" y="269"/>
                    <a:pt x="124" y="299"/>
                    <a:pt x="81" y="295"/>
                  </a:cubicBezTo>
                  <a:cubicBezTo>
                    <a:pt x="72" y="294"/>
                    <a:pt x="66" y="293"/>
                    <a:pt x="62" y="293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8" y="298"/>
                    <a:pt x="73" y="301"/>
                    <a:pt x="65" y="303"/>
                  </a:cubicBezTo>
                  <a:cubicBezTo>
                    <a:pt x="102" y="411"/>
                    <a:pt x="102" y="411"/>
                    <a:pt x="102" y="411"/>
                  </a:cubicBezTo>
                  <a:cubicBezTo>
                    <a:pt x="157" y="484"/>
                    <a:pt x="157" y="484"/>
                    <a:pt x="157" y="484"/>
                  </a:cubicBezTo>
                  <a:cubicBezTo>
                    <a:pt x="162" y="484"/>
                    <a:pt x="166" y="485"/>
                    <a:pt x="171" y="485"/>
                  </a:cubicBezTo>
                  <a:cubicBezTo>
                    <a:pt x="283" y="486"/>
                    <a:pt x="396" y="390"/>
                    <a:pt x="404" y="296"/>
                  </a:cubicBezTo>
                  <a:cubicBezTo>
                    <a:pt x="428" y="23"/>
                    <a:pt x="236" y="78"/>
                    <a:pt x="205" y="56"/>
                  </a:cubicBezTo>
                  <a:cubicBezTo>
                    <a:pt x="127" y="0"/>
                    <a:pt x="84" y="9"/>
                    <a:pt x="34" y="18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0" name="Freeform 166">
              <a:extLst>
                <a:ext uri="{FF2B5EF4-FFF2-40B4-BE49-F238E27FC236}">
                  <a16:creationId xmlns:a16="http://schemas.microsoft.com/office/drawing/2014/main" id="{02FA237E-C345-01C2-D1F6-51060942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4138" y="1990725"/>
              <a:ext cx="836613" cy="2489200"/>
            </a:xfrm>
            <a:custGeom>
              <a:avLst/>
              <a:gdLst>
                <a:gd name="T0" fmla="*/ 201 w 223"/>
                <a:gd name="T1" fmla="*/ 30 h 663"/>
                <a:gd name="T2" fmla="*/ 132 w 223"/>
                <a:gd name="T3" fmla="*/ 389 h 663"/>
                <a:gd name="T4" fmla="*/ 202 w 223"/>
                <a:gd name="T5" fmla="*/ 566 h 663"/>
                <a:gd name="T6" fmla="*/ 204 w 223"/>
                <a:gd name="T7" fmla="*/ 645 h 663"/>
                <a:gd name="T8" fmla="*/ 144 w 223"/>
                <a:gd name="T9" fmla="*/ 663 h 663"/>
                <a:gd name="T10" fmla="*/ 78 w 223"/>
                <a:gd name="T11" fmla="*/ 42 h 663"/>
                <a:gd name="T12" fmla="*/ 201 w 223"/>
                <a:gd name="T13" fmla="*/ 3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663">
                  <a:moveTo>
                    <a:pt x="201" y="30"/>
                  </a:moveTo>
                  <a:cubicBezTo>
                    <a:pt x="118" y="62"/>
                    <a:pt x="129" y="312"/>
                    <a:pt x="132" y="389"/>
                  </a:cubicBezTo>
                  <a:cubicBezTo>
                    <a:pt x="134" y="433"/>
                    <a:pt x="163" y="551"/>
                    <a:pt x="202" y="566"/>
                  </a:cubicBezTo>
                  <a:cubicBezTo>
                    <a:pt x="213" y="600"/>
                    <a:pt x="223" y="591"/>
                    <a:pt x="204" y="645"/>
                  </a:cubicBezTo>
                  <a:cubicBezTo>
                    <a:pt x="201" y="654"/>
                    <a:pt x="148" y="656"/>
                    <a:pt x="144" y="663"/>
                  </a:cubicBezTo>
                  <a:cubicBezTo>
                    <a:pt x="8" y="609"/>
                    <a:pt x="0" y="161"/>
                    <a:pt x="78" y="42"/>
                  </a:cubicBezTo>
                  <a:cubicBezTo>
                    <a:pt x="108" y="39"/>
                    <a:pt x="191" y="0"/>
                    <a:pt x="201" y="3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1" name="Freeform 167">
              <a:extLst>
                <a:ext uri="{FF2B5EF4-FFF2-40B4-BE49-F238E27FC236}">
                  <a16:creationId xmlns:a16="http://schemas.microsoft.com/office/drawing/2014/main" id="{01288BAA-7A65-A280-8939-1F40994EE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44751" y="1990725"/>
              <a:ext cx="657225" cy="2489200"/>
            </a:xfrm>
            <a:custGeom>
              <a:avLst/>
              <a:gdLst>
                <a:gd name="T0" fmla="*/ 9 w 175"/>
                <a:gd name="T1" fmla="*/ 87 h 663"/>
                <a:gd name="T2" fmla="*/ 43 w 175"/>
                <a:gd name="T3" fmla="*/ 167 h 663"/>
                <a:gd name="T4" fmla="*/ 24 w 175"/>
                <a:gd name="T5" fmla="*/ 291 h 663"/>
                <a:gd name="T6" fmla="*/ 33 w 175"/>
                <a:gd name="T7" fmla="*/ 409 h 663"/>
                <a:gd name="T8" fmla="*/ 88 w 175"/>
                <a:gd name="T9" fmla="*/ 573 h 663"/>
                <a:gd name="T10" fmla="*/ 66 w 175"/>
                <a:gd name="T11" fmla="*/ 643 h 663"/>
                <a:gd name="T12" fmla="*/ 96 w 175"/>
                <a:gd name="T13" fmla="*/ 663 h 663"/>
                <a:gd name="T14" fmla="*/ 156 w 175"/>
                <a:gd name="T15" fmla="*/ 645 h 663"/>
                <a:gd name="T16" fmla="*/ 154 w 175"/>
                <a:gd name="T17" fmla="*/ 566 h 663"/>
                <a:gd name="T18" fmla="*/ 84 w 175"/>
                <a:gd name="T19" fmla="*/ 389 h 663"/>
                <a:gd name="T20" fmla="*/ 153 w 175"/>
                <a:gd name="T21" fmla="*/ 30 h 663"/>
                <a:gd name="T22" fmla="*/ 30 w 175"/>
                <a:gd name="T23" fmla="*/ 42 h 663"/>
                <a:gd name="T24" fmla="*/ 9 w 175"/>
                <a:gd name="T25" fmla="*/ 8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663">
                  <a:moveTo>
                    <a:pt x="9" y="87"/>
                  </a:moveTo>
                  <a:cubicBezTo>
                    <a:pt x="33" y="79"/>
                    <a:pt x="68" y="102"/>
                    <a:pt x="43" y="167"/>
                  </a:cubicBezTo>
                  <a:cubicBezTo>
                    <a:pt x="37" y="183"/>
                    <a:pt x="22" y="271"/>
                    <a:pt x="24" y="291"/>
                  </a:cubicBezTo>
                  <a:cubicBezTo>
                    <a:pt x="29" y="338"/>
                    <a:pt x="0" y="313"/>
                    <a:pt x="33" y="409"/>
                  </a:cubicBezTo>
                  <a:cubicBezTo>
                    <a:pt x="43" y="437"/>
                    <a:pt x="93" y="551"/>
                    <a:pt x="88" y="573"/>
                  </a:cubicBezTo>
                  <a:cubicBezTo>
                    <a:pt x="80" y="604"/>
                    <a:pt x="87" y="625"/>
                    <a:pt x="66" y="643"/>
                  </a:cubicBezTo>
                  <a:cubicBezTo>
                    <a:pt x="75" y="652"/>
                    <a:pt x="85" y="659"/>
                    <a:pt x="96" y="663"/>
                  </a:cubicBezTo>
                  <a:cubicBezTo>
                    <a:pt x="100" y="656"/>
                    <a:pt x="153" y="654"/>
                    <a:pt x="156" y="645"/>
                  </a:cubicBezTo>
                  <a:cubicBezTo>
                    <a:pt x="175" y="591"/>
                    <a:pt x="165" y="600"/>
                    <a:pt x="154" y="566"/>
                  </a:cubicBezTo>
                  <a:cubicBezTo>
                    <a:pt x="115" y="551"/>
                    <a:pt x="86" y="433"/>
                    <a:pt x="84" y="389"/>
                  </a:cubicBezTo>
                  <a:cubicBezTo>
                    <a:pt x="81" y="312"/>
                    <a:pt x="70" y="62"/>
                    <a:pt x="153" y="30"/>
                  </a:cubicBezTo>
                  <a:cubicBezTo>
                    <a:pt x="143" y="0"/>
                    <a:pt x="60" y="39"/>
                    <a:pt x="30" y="42"/>
                  </a:cubicBezTo>
                  <a:cubicBezTo>
                    <a:pt x="22" y="54"/>
                    <a:pt x="15" y="69"/>
                    <a:pt x="9" y="87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2" name="Freeform 168">
              <a:extLst>
                <a:ext uri="{FF2B5EF4-FFF2-40B4-BE49-F238E27FC236}">
                  <a16:creationId xmlns:a16="http://schemas.microsoft.com/office/drawing/2014/main" id="{9DF79505-DA05-E4F5-405C-9DA2C0480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41751" y="2182812"/>
              <a:ext cx="593725" cy="2289175"/>
            </a:xfrm>
            <a:custGeom>
              <a:avLst/>
              <a:gdLst>
                <a:gd name="T0" fmla="*/ 158 w 158"/>
                <a:gd name="T1" fmla="*/ 25 h 610"/>
                <a:gd name="T2" fmla="*/ 90 w 158"/>
                <a:gd name="T3" fmla="*/ 374 h 610"/>
                <a:gd name="T4" fmla="*/ 140 w 158"/>
                <a:gd name="T5" fmla="*/ 603 h 610"/>
                <a:gd name="T6" fmla="*/ 70 w 158"/>
                <a:gd name="T7" fmla="*/ 584 h 610"/>
                <a:gd name="T8" fmla="*/ 71 w 158"/>
                <a:gd name="T9" fmla="*/ 87 h 610"/>
                <a:gd name="T10" fmla="*/ 158 w 158"/>
                <a:gd name="T11" fmla="*/ 25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610">
                  <a:moveTo>
                    <a:pt x="158" y="25"/>
                  </a:moveTo>
                  <a:cubicBezTo>
                    <a:pt x="114" y="92"/>
                    <a:pt x="89" y="308"/>
                    <a:pt x="90" y="374"/>
                  </a:cubicBezTo>
                  <a:cubicBezTo>
                    <a:pt x="93" y="501"/>
                    <a:pt x="98" y="503"/>
                    <a:pt x="140" y="603"/>
                  </a:cubicBezTo>
                  <a:cubicBezTo>
                    <a:pt x="143" y="610"/>
                    <a:pt x="73" y="578"/>
                    <a:pt x="70" y="584"/>
                  </a:cubicBezTo>
                  <a:cubicBezTo>
                    <a:pt x="0" y="545"/>
                    <a:pt x="12" y="189"/>
                    <a:pt x="71" y="87"/>
                  </a:cubicBezTo>
                  <a:cubicBezTo>
                    <a:pt x="94" y="85"/>
                    <a:pt x="150" y="0"/>
                    <a:pt x="158" y="2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3" name="Freeform 169">
              <a:extLst>
                <a:ext uri="{FF2B5EF4-FFF2-40B4-BE49-F238E27FC236}">
                  <a16:creationId xmlns:a16="http://schemas.microsoft.com/office/drawing/2014/main" id="{F8E3064F-2627-7177-3B23-1DA5C4938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3162300"/>
              <a:ext cx="663575" cy="593725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5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1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4 h 158"/>
                <a:gd name="T22" fmla="*/ 53 w 177"/>
                <a:gd name="T23" fmla="*/ 90 h 158"/>
                <a:gd name="T24" fmla="*/ 65 w 177"/>
                <a:gd name="T25" fmla="*/ 83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3"/>
                    <a:pt x="0" y="138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6"/>
                    <a:pt x="163" y="25"/>
                  </a:cubicBezTo>
                  <a:cubicBezTo>
                    <a:pt x="158" y="0"/>
                    <a:pt x="21" y="6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9"/>
                    <a:pt x="45" y="50"/>
                  </a:cubicBezTo>
                  <a:cubicBezTo>
                    <a:pt x="46" y="37"/>
                    <a:pt x="130" y="22"/>
                    <a:pt x="141" y="61"/>
                  </a:cubicBezTo>
                  <a:cubicBezTo>
                    <a:pt x="146" y="79"/>
                    <a:pt x="146" y="88"/>
                    <a:pt x="148" y="106"/>
                  </a:cubicBezTo>
                  <a:cubicBezTo>
                    <a:pt x="149" y="125"/>
                    <a:pt x="124" y="120"/>
                    <a:pt x="110" y="123"/>
                  </a:cubicBezTo>
                  <a:cubicBezTo>
                    <a:pt x="102" y="125"/>
                    <a:pt x="65" y="126"/>
                    <a:pt x="56" y="124"/>
                  </a:cubicBezTo>
                  <a:cubicBezTo>
                    <a:pt x="47" y="122"/>
                    <a:pt x="43" y="92"/>
                    <a:pt x="53" y="90"/>
                  </a:cubicBezTo>
                  <a:cubicBezTo>
                    <a:pt x="54" y="90"/>
                    <a:pt x="74" y="87"/>
                    <a:pt x="65" y="83"/>
                  </a:cubicBezTo>
                  <a:cubicBezTo>
                    <a:pt x="57" y="79"/>
                    <a:pt x="48" y="86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4" name="Freeform 170">
              <a:extLst>
                <a:ext uri="{FF2B5EF4-FFF2-40B4-BE49-F238E27FC236}">
                  <a16:creationId xmlns:a16="http://schemas.microsoft.com/office/drawing/2014/main" id="{F487C8F8-1270-53CE-1EBC-D4044603A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68551" y="3098800"/>
              <a:ext cx="852488" cy="885825"/>
            </a:xfrm>
            <a:custGeom>
              <a:avLst/>
              <a:gdLst>
                <a:gd name="T0" fmla="*/ 142 w 227"/>
                <a:gd name="T1" fmla="*/ 18 h 236"/>
                <a:gd name="T2" fmla="*/ 50 w 227"/>
                <a:gd name="T3" fmla="*/ 188 h 236"/>
                <a:gd name="T4" fmla="*/ 166 w 227"/>
                <a:gd name="T5" fmla="*/ 225 h 236"/>
                <a:gd name="T6" fmla="*/ 210 w 227"/>
                <a:gd name="T7" fmla="*/ 197 h 236"/>
                <a:gd name="T8" fmla="*/ 142 w 227"/>
                <a:gd name="T9" fmla="*/ 22 h 236"/>
                <a:gd name="T10" fmla="*/ 142 w 227"/>
                <a:gd name="T11" fmla="*/ 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36">
                  <a:moveTo>
                    <a:pt x="142" y="18"/>
                  </a:moveTo>
                  <a:cubicBezTo>
                    <a:pt x="47" y="0"/>
                    <a:pt x="0" y="115"/>
                    <a:pt x="50" y="188"/>
                  </a:cubicBezTo>
                  <a:cubicBezTo>
                    <a:pt x="83" y="236"/>
                    <a:pt x="98" y="236"/>
                    <a:pt x="166" y="225"/>
                  </a:cubicBezTo>
                  <a:cubicBezTo>
                    <a:pt x="170" y="225"/>
                    <a:pt x="227" y="209"/>
                    <a:pt x="210" y="197"/>
                  </a:cubicBezTo>
                  <a:cubicBezTo>
                    <a:pt x="154" y="155"/>
                    <a:pt x="138" y="90"/>
                    <a:pt x="142" y="22"/>
                  </a:cubicBezTo>
                  <a:cubicBezTo>
                    <a:pt x="143" y="20"/>
                    <a:pt x="143" y="18"/>
                    <a:pt x="142" y="18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5" name="Freeform 171">
              <a:extLst>
                <a:ext uri="{FF2B5EF4-FFF2-40B4-BE49-F238E27FC236}">
                  <a16:creationId xmlns:a16="http://schemas.microsoft.com/office/drawing/2014/main" id="{AC6D346E-9FA9-375A-ADE6-FB900CA3A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588" y="3244850"/>
              <a:ext cx="547688" cy="376238"/>
            </a:xfrm>
            <a:custGeom>
              <a:avLst/>
              <a:gdLst>
                <a:gd name="T0" fmla="*/ 117 w 146"/>
                <a:gd name="T1" fmla="*/ 6 h 100"/>
                <a:gd name="T2" fmla="*/ 4 w 146"/>
                <a:gd name="T3" fmla="*/ 61 h 100"/>
                <a:gd name="T4" fmla="*/ 45 w 146"/>
                <a:gd name="T5" fmla="*/ 90 h 100"/>
                <a:gd name="T6" fmla="*/ 106 w 146"/>
                <a:gd name="T7" fmla="*/ 79 h 100"/>
                <a:gd name="T8" fmla="*/ 117 w 146"/>
                <a:gd name="T9" fmla="*/ 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00">
                  <a:moveTo>
                    <a:pt x="117" y="6"/>
                  </a:moveTo>
                  <a:cubicBezTo>
                    <a:pt x="93" y="0"/>
                    <a:pt x="7" y="24"/>
                    <a:pt x="4" y="61"/>
                  </a:cubicBezTo>
                  <a:cubicBezTo>
                    <a:pt x="0" y="100"/>
                    <a:pt x="19" y="90"/>
                    <a:pt x="45" y="90"/>
                  </a:cubicBezTo>
                  <a:cubicBezTo>
                    <a:pt x="45" y="90"/>
                    <a:pt x="105" y="79"/>
                    <a:pt x="106" y="79"/>
                  </a:cubicBezTo>
                  <a:cubicBezTo>
                    <a:pt x="128" y="72"/>
                    <a:pt x="146" y="14"/>
                    <a:pt x="117" y="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6" name="Freeform 172">
              <a:extLst>
                <a:ext uri="{FF2B5EF4-FFF2-40B4-BE49-F238E27FC236}">
                  <a16:creationId xmlns:a16="http://schemas.microsoft.com/office/drawing/2014/main" id="{39A49A77-B077-0358-62DE-31B492F4E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68713" y="2249487"/>
              <a:ext cx="417513" cy="2222500"/>
            </a:xfrm>
            <a:custGeom>
              <a:avLst/>
              <a:gdLst>
                <a:gd name="T0" fmla="*/ 108 w 111"/>
                <a:gd name="T1" fmla="*/ 1 h 592"/>
                <a:gd name="T2" fmla="*/ 84 w 111"/>
                <a:gd name="T3" fmla="*/ 0 h 592"/>
                <a:gd name="T4" fmla="*/ 44 w 111"/>
                <a:gd name="T5" fmla="*/ 3 h 592"/>
                <a:gd name="T6" fmla="*/ 12 w 111"/>
                <a:gd name="T7" fmla="*/ 98 h 592"/>
                <a:gd name="T8" fmla="*/ 4 w 111"/>
                <a:gd name="T9" fmla="*/ 338 h 592"/>
                <a:gd name="T10" fmla="*/ 24 w 111"/>
                <a:gd name="T11" fmla="*/ 531 h 592"/>
                <a:gd name="T12" fmla="*/ 16 w 111"/>
                <a:gd name="T13" fmla="*/ 560 h 592"/>
                <a:gd name="T14" fmla="*/ 24 w 111"/>
                <a:gd name="T15" fmla="*/ 566 h 592"/>
                <a:gd name="T16" fmla="*/ 94 w 111"/>
                <a:gd name="T17" fmla="*/ 585 h 592"/>
                <a:gd name="T18" fmla="*/ 44 w 111"/>
                <a:gd name="T19" fmla="*/ 356 h 592"/>
                <a:gd name="T20" fmla="*/ 108 w 111"/>
                <a:gd name="T21" fmla="*/ 1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592">
                  <a:moveTo>
                    <a:pt x="108" y="1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68" y="6"/>
                    <a:pt x="57" y="1"/>
                    <a:pt x="44" y="3"/>
                  </a:cubicBezTo>
                  <a:cubicBezTo>
                    <a:pt x="39" y="11"/>
                    <a:pt x="16" y="87"/>
                    <a:pt x="12" y="98"/>
                  </a:cubicBezTo>
                  <a:cubicBezTo>
                    <a:pt x="28" y="156"/>
                    <a:pt x="0" y="268"/>
                    <a:pt x="4" y="338"/>
                  </a:cubicBezTo>
                  <a:cubicBezTo>
                    <a:pt x="4" y="348"/>
                    <a:pt x="13" y="459"/>
                    <a:pt x="24" y="531"/>
                  </a:cubicBezTo>
                  <a:cubicBezTo>
                    <a:pt x="27" y="546"/>
                    <a:pt x="22" y="555"/>
                    <a:pt x="16" y="560"/>
                  </a:cubicBezTo>
                  <a:cubicBezTo>
                    <a:pt x="19" y="562"/>
                    <a:pt x="21" y="565"/>
                    <a:pt x="24" y="566"/>
                  </a:cubicBezTo>
                  <a:cubicBezTo>
                    <a:pt x="27" y="560"/>
                    <a:pt x="97" y="592"/>
                    <a:pt x="94" y="585"/>
                  </a:cubicBezTo>
                  <a:cubicBezTo>
                    <a:pt x="52" y="485"/>
                    <a:pt x="48" y="483"/>
                    <a:pt x="44" y="356"/>
                  </a:cubicBezTo>
                  <a:cubicBezTo>
                    <a:pt x="36" y="71"/>
                    <a:pt x="111" y="2"/>
                    <a:pt x="108" y="1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7" name="Freeform 173">
              <a:extLst>
                <a:ext uri="{FF2B5EF4-FFF2-40B4-BE49-F238E27FC236}">
                  <a16:creationId xmlns:a16="http://schemas.microsoft.com/office/drawing/2014/main" id="{5F4F1A3F-455D-82EF-5987-A015F208A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55863" y="3514725"/>
              <a:ext cx="488950" cy="473075"/>
            </a:xfrm>
            <a:custGeom>
              <a:avLst/>
              <a:gdLst>
                <a:gd name="T0" fmla="*/ 100 w 130"/>
                <a:gd name="T1" fmla="*/ 1 h 126"/>
                <a:gd name="T2" fmla="*/ 8 w 130"/>
                <a:gd name="T3" fmla="*/ 88 h 126"/>
                <a:gd name="T4" fmla="*/ 57 w 130"/>
                <a:gd name="T5" fmla="*/ 103 h 126"/>
                <a:gd name="T6" fmla="*/ 111 w 130"/>
                <a:gd name="T7" fmla="*/ 73 h 126"/>
                <a:gd name="T8" fmla="*/ 100 w 130"/>
                <a:gd name="T9" fmla="*/ 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26">
                  <a:moveTo>
                    <a:pt x="100" y="1"/>
                  </a:moveTo>
                  <a:cubicBezTo>
                    <a:pt x="75" y="2"/>
                    <a:pt x="0" y="52"/>
                    <a:pt x="8" y="88"/>
                  </a:cubicBezTo>
                  <a:cubicBezTo>
                    <a:pt x="17" y="126"/>
                    <a:pt x="32" y="111"/>
                    <a:pt x="57" y="103"/>
                  </a:cubicBezTo>
                  <a:cubicBezTo>
                    <a:pt x="57" y="103"/>
                    <a:pt x="110" y="74"/>
                    <a:pt x="111" y="73"/>
                  </a:cubicBezTo>
                  <a:cubicBezTo>
                    <a:pt x="130" y="60"/>
                    <a:pt x="129" y="0"/>
                    <a:pt x="100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8" name="Freeform 174">
              <a:extLst>
                <a:ext uri="{FF2B5EF4-FFF2-40B4-BE49-F238E27FC236}">
                  <a16:creationId xmlns:a16="http://schemas.microsoft.com/office/drawing/2014/main" id="{995CB9C3-CD7C-80BB-C255-FE1D8C146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65338" y="3165475"/>
              <a:ext cx="514350" cy="887413"/>
            </a:xfrm>
            <a:custGeom>
              <a:avLst/>
              <a:gdLst>
                <a:gd name="T0" fmla="*/ 73 w 137"/>
                <a:gd name="T1" fmla="*/ 71 h 236"/>
                <a:gd name="T2" fmla="*/ 57 w 137"/>
                <a:gd name="T3" fmla="*/ 0 h 236"/>
                <a:gd name="T4" fmla="*/ 48 w 137"/>
                <a:gd name="T5" fmla="*/ 196 h 236"/>
                <a:gd name="T6" fmla="*/ 137 w 137"/>
                <a:gd name="T7" fmla="*/ 179 h 236"/>
                <a:gd name="T8" fmla="*/ 73 w 137"/>
                <a:gd name="T9" fmla="*/ 7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36">
                  <a:moveTo>
                    <a:pt x="73" y="71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0" y="38"/>
                    <a:pt x="50" y="146"/>
                    <a:pt x="48" y="196"/>
                  </a:cubicBezTo>
                  <a:cubicBezTo>
                    <a:pt x="45" y="236"/>
                    <a:pt x="116" y="202"/>
                    <a:pt x="137" y="179"/>
                  </a:cubicBezTo>
                  <a:lnTo>
                    <a:pt x="73" y="7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9" name="Freeform 175">
              <a:extLst>
                <a:ext uri="{FF2B5EF4-FFF2-40B4-BE49-F238E27FC236}">
                  <a16:creationId xmlns:a16="http://schemas.microsoft.com/office/drawing/2014/main" id="{40D003B9-C7DD-C242-374B-1BFF78D41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33976" y="2609850"/>
              <a:ext cx="327025" cy="585788"/>
            </a:xfrm>
            <a:custGeom>
              <a:avLst/>
              <a:gdLst>
                <a:gd name="T0" fmla="*/ 77 w 87"/>
                <a:gd name="T1" fmla="*/ 129 h 156"/>
                <a:gd name="T2" fmla="*/ 38 w 87"/>
                <a:gd name="T3" fmla="*/ 9 h 156"/>
                <a:gd name="T4" fmla="*/ 4 w 87"/>
                <a:gd name="T5" fmla="*/ 45 h 156"/>
                <a:gd name="T6" fmla="*/ 7 w 87"/>
                <a:gd name="T7" fmla="*/ 108 h 156"/>
                <a:gd name="T8" fmla="*/ 77 w 87"/>
                <a:gd name="T9" fmla="*/ 12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56">
                  <a:moveTo>
                    <a:pt x="77" y="129"/>
                  </a:moveTo>
                  <a:cubicBezTo>
                    <a:pt x="87" y="106"/>
                    <a:pt x="74" y="17"/>
                    <a:pt x="38" y="9"/>
                  </a:cubicBezTo>
                  <a:cubicBezTo>
                    <a:pt x="0" y="0"/>
                    <a:pt x="7" y="20"/>
                    <a:pt x="4" y="45"/>
                  </a:cubicBezTo>
                  <a:cubicBezTo>
                    <a:pt x="4" y="46"/>
                    <a:pt x="6" y="107"/>
                    <a:pt x="7" y="108"/>
                  </a:cubicBezTo>
                  <a:cubicBezTo>
                    <a:pt x="10" y="130"/>
                    <a:pt x="65" y="156"/>
                    <a:pt x="77" y="1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0" name="Freeform 176">
              <a:extLst>
                <a:ext uri="{FF2B5EF4-FFF2-40B4-BE49-F238E27FC236}">
                  <a16:creationId xmlns:a16="http://schemas.microsoft.com/office/drawing/2014/main" id="{E87D0B2D-F61C-5EED-7FC5-097DB6EA6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97438" y="2978150"/>
              <a:ext cx="236538" cy="866775"/>
            </a:xfrm>
            <a:custGeom>
              <a:avLst/>
              <a:gdLst>
                <a:gd name="T0" fmla="*/ 50 w 63"/>
                <a:gd name="T1" fmla="*/ 0 h 231"/>
                <a:gd name="T2" fmla="*/ 1 w 63"/>
                <a:gd name="T3" fmla="*/ 104 h 231"/>
                <a:gd name="T4" fmla="*/ 27 w 63"/>
                <a:gd name="T5" fmla="*/ 209 h 231"/>
                <a:gd name="T6" fmla="*/ 55 w 63"/>
                <a:gd name="T7" fmla="*/ 222 h 231"/>
                <a:gd name="T8" fmla="*/ 32 w 63"/>
                <a:gd name="T9" fmla="*/ 125 h 231"/>
                <a:gd name="T10" fmla="*/ 45 w 63"/>
                <a:gd name="T11" fmla="*/ 46 h 231"/>
                <a:gd name="T12" fmla="*/ 62 w 63"/>
                <a:gd name="T13" fmla="*/ 8 h 231"/>
                <a:gd name="T14" fmla="*/ 50 w 63"/>
                <a:gd name="T1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231">
                  <a:moveTo>
                    <a:pt x="50" y="0"/>
                  </a:moveTo>
                  <a:cubicBezTo>
                    <a:pt x="25" y="25"/>
                    <a:pt x="0" y="68"/>
                    <a:pt x="1" y="104"/>
                  </a:cubicBezTo>
                  <a:cubicBezTo>
                    <a:pt x="4" y="152"/>
                    <a:pt x="6" y="167"/>
                    <a:pt x="27" y="209"/>
                  </a:cubicBezTo>
                  <a:cubicBezTo>
                    <a:pt x="30" y="216"/>
                    <a:pt x="47" y="231"/>
                    <a:pt x="55" y="222"/>
                  </a:cubicBezTo>
                  <a:cubicBezTo>
                    <a:pt x="60" y="217"/>
                    <a:pt x="33" y="148"/>
                    <a:pt x="32" y="125"/>
                  </a:cubicBezTo>
                  <a:cubicBezTo>
                    <a:pt x="31" y="99"/>
                    <a:pt x="37" y="71"/>
                    <a:pt x="45" y="46"/>
                  </a:cubicBezTo>
                  <a:cubicBezTo>
                    <a:pt x="48" y="35"/>
                    <a:pt x="62" y="10"/>
                    <a:pt x="62" y="8"/>
                  </a:cubicBezTo>
                  <a:cubicBezTo>
                    <a:pt x="63" y="3"/>
                    <a:pt x="51" y="0"/>
                    <a:pt x="50" y="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177">
              <a:extLst>
                <a:ext uri="{FF2B5EF4-FFF2-40B4-BE49-F238E27FC236}">
                  <a16:creationId xmlns:a16="http://schemas.microsoft.com/office/drawing/2014/main" id="{2DA9354B-D92E-25AE-4DF0-14EBF6744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9126" y="3098800"/>
              <a:ext cx="508000" cy="825500"/>
            </a:xfrm>
            <a:custGeom>
              <a:avLst/>
              <a:gdLst>
                <a:gd name="T0" fmla="*/ 11 w 135"/>
                <a:gd name="T1" fmla="*/ 5 h 220"/>
                <a:gd name="T2" fmla="*/ 21 w 135"/>
                <a:gd name="T3" fmla="*/ 127 h 220"/>
                <a:gd name="T4" fmla="*/ 100 w 135"/>
                <a:gd name="T5" fmla="*/ 210 h 220"/>
                <a:gd name="T6" fmla="*/ 133 w 135"/>
                <a:gd name="T7" fmla="*/ 207 h 220"/>
                <a:gd name="T8" fmla="*/ 60 w 135"/>
                <a:gd name="T9" fmla="*/ 130 h 220"/>
                <a:gd name="T10" fmla="*/ 30 w 135"/>
                <a:gd name="T11" fmla="*/ 50 h 220"/>
                <a:gd name="T12" fmla="*/ 25 w 135"/>
                <a:gd name="T13" fmla="*/ 5 h 220"/>
                <a:gd name="T14" fmla="*/ 11 w 135"/>
                <a:gd name="T15" fmla="*/ 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220">
                  <a:moveTo>
                    <a:pt x="11" y="5"/>
                  </a:moveTo>
                  <a:cubicBezTo>
                    <a:pt x="1" y="41"/>
                    <a:pt x="0" y="94"/>
                    <a:pt x="21" y="127"/>
                  </a:cubicBezTo>
                  <a:cubicBezTo>
                    <a:pt x="48" y="170"/>
                    <a:pt x="58" y="182"/>
                    <a:pt x="100" y="210"/>
                  </a:cubicBezTo>
                  <a:cubicBezTo>
                    <a:pt x="107" y="215"/>
                    <a:pt x="130" y="220"/>
                    <a:pt x="133" y="207"/>
                  </a:cubicBezTo>
                  <a:cubicBezTo>
                    <a:pt x="135" y="200"/>
                    <a:pt x="73" y="151"/>
                    <a:pt x="60" y="130"/>
                  </a:cubicBezTo>
                  <a:cubicBezTo>
                    <a:pt x="45" y="107"/>
                    <a:pt x="35" y="77"/>
                    <a:pt x="30" y="50"/>
                  </a:cubicBezTo>
                  <a:cubicBezTo>
                    <a:pt x="27" y="38"/>
                    <a:pt x="26" y="7"/>
                    <a:pt x="25" y="5"/>
                  </a:cubicBezTo>
                  <a:cubicBezTo>
                    <a:pt x="24" y="0"/>
                    <a:pt x="11" y="3"/>
                    <a:pt x="11" y="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2" name="Freeform 178">
              <a:extLst>
                <a:ext uri="{FF2B5EF4-FFF2-40B4-BE49-F238E27FC236}">
                  <a16:creationId xmlns:a16="http://schemas.microsoft.com/office/drawing/2014/main" id="{6CF440B3-FB44-33DE-7240-8F7C0C527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2389187"/>
              <a:ext cx="663575" cy="592138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4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0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3 h 158"/>
                <a:gd name="T22" fmla="*/ 53 w 177"/>
                <a:gd name="T23" fmla="*/ 90 h 158"/>
                <a:gd name="T24" fmla="*/ 65 w 177"/>
                <a:gd name="T25" fmla="*/ 82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2"/>
                    <a:pt x="0" y="137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5"/>
                    <a:pt x="163" y="24"/>
                  </a:cubicBezTo>
                  <a:cubicBezTo>
                    <a:pt x="158" y="0"/>
                    <a:pt x="21" y="5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8"/>
                    <a:pt x="45" y="50"/>
                  </a:cubicBezTo>
                  <a:cubicBezTo>
                    <a:pt x="46" y="36"/>
                    <a:pt x="130" y="22"/>
                    <a:pt x="141" y="60"/>
                  </a:cubicBezTo>
                  <a:cubicBezTo>
                    <a:pt x="146" y="79"/>
                    <a:pt x="146" y="87"/>
                    <a:pt x="148" y="106"/>
                  </a:cubicBezTo>
                  <a:cubicBezTo>
                    <a:pt x="149" y="124"/>
                    <a:pt x="124" y="120"/>
                    <a:pt x="110" y="123"/>
                  </a:cubicBezTo>
                  <a:cubicBezTo>
                    <a:pt x="102" y="125"/>
                    <a:pt x="65" y="125"/>
                    <a:pt x="56" y="123"/>
                  </a:cubicBezTo>
                  <a:cubicBezTo>
                    <a:pt x="47" y="121"/>
                    <a:pt x="43" y="92"/>
                    <a:pt x="53" y="90"/>
                  </a:cubicBezTo>
                  <a:cubicBezTo>
                    <a:pt x="54" y="89"/>
                    <a:pt x="74" y="87"/>
                    <a:pt x="65" y="82"/>
                  </a:cubicBezTo>
                  <a:cubicBezTo>
                    <a:pt x="57" y="79"/>
                    <a:pt x="48" y="85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3" name="Freeform 179">
              <a:extLst>
                <a:ext uri="{FF2B5EF4-FFF2-40B4-BE49-F238E27FC236}">
                  <a16:creationId xmlns:a16="http://schemas.microsoft.com/office/drawing/2014/main" id="{272E54B0-EA7B-BA36-5CC7-E6859168DD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78251" y="2617787"/>
              <a:ext cx="425450" cy="420688"/>
            </a:xfrm>
            <a:custGeom>
              <a:avLst/>
              <a:gdLst>
                <a:gd name="T0" fmla="*/ 86 w 113"/>
                <a:gd name="T1" fmla="*/ 97 h 112"/>
                <a:gd name="T2" fmla="*/ 92 w 113"/>
                <a:gd name="T3" fmla="*/ 27 h 112"/>
                <a:gd name="T4" fmla="*/ 11 w 113"/>
                <a:gd name="T5" fmla="*/ 17 h 112"/>
                <a:gd name="T6" fmla="*/ 0 w 113"/>
                <a:gd name="T7" fmla="*/ 79 h 112"/>
                <a:gd name="T8" fmla="*/ 86 w 113"/>
                <a:gd name="T9" fmla="*/ 97 h 112"/>
                <a:gd name="T10" fmla="*/ 76 w 113"/>
                <a:gd name="T11" fmla="*/ 67 h 112"/>
                <a:gd name="T12" fmla="*/ 73 w 113"/>
                <a:gd name="T13" fmla="*/ 82 h 112"/>
                <a:gd name="T14" fmla="*/ 19 w 113"/>
                <a:gd name="T15" fmla="*/ 61 h 112"/>
                <a:gd name="T16" fmla="*/ 22 w 113"/>
                <a:gd name="T17" fmla="*/ 34 h 112"/>
                <a:gd name="T18" fmla="*/ 47 w 113"/>
                <a:gd name="T19" fmla="*/ 29 h 112"/>
                <a:gd name="T20" fmla="*/ 78 w 113"/>
                <a:gd name="T21" fmla="*/ 38 h 112"/>
                <a:gd name="T22" fmla="*/ 75 w 113"/>
                <a:gd name="T23" fmla="*/ 58 h 112"/>
                <a:gd name="T24" fmla="*/ 67 w 113"/>
                <a:gd name="T25" fmla="*/ 60 h 112"/>
                <a:gd name="T26" fmla="*/ 76 w 113"/>
                <a:gd name="T27" fmla="*/ 6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2">
                  <a:moveTo>
                    <a:pt x="86" y="97"/>
                  </a:moveTo>
                  <a:cubicBezTo>
                    <a:pt x="93" y="80"/>
                    <a:pt x="113" y="38"/>
                    <a:pt x="92" y="27"/>
                  </a:cubicBezTo>
                  <a:cubicBezTo>
                    <a:pt x="81" y="20"/>
                    <a:pt x="19" y="0"/>
                    <a:pt x="11" y="17"/>
                  </a:cubicBezTo>
                  <a:cubicBezTo>
                    <a:pt x="3" y="34"/>
                    <a:pt x="1" y="60"/>
                    <a:pt x="0" y="79"/>
                  </a:cubicBezTo>
                  <a:cubicBezTo>
                    <a:pt x="0" y="94"/>
                    <a:pt x="80" y="112"/>
                    <a:pt x="86" y="97"/>
                  </a:cubicBezTo>
                  <a:close/>
                  <a:moveTo>
                    <a:pt x="76" y="67"/>
                  </a:moveTo>
                  <a:cubicBezTo>
                    <a:pt x="75" y="72"/>
                    <a:pt x="75" y="78"/>
                    <a:pt x="73" y="82"/>
                  </a:cubicBezTo>
                  <a:cubicBezTo>
                    <a:pt x="71" y="90"/>
                    <a:pt x="19" y="86"/>
                    <a:pt x="19" y="61"/>
                  </a:cubicBezTo>
                  <a:cubicBezTo>
                    <a:pt x="19" y="49"/>
                    <a:pt x="20" y="45"/>
                    <a:pt x="22" y="34"/>
                  </a:cubicBezTo>
                  <a:cubicBezTo>
                    <a:pt x="24" y="23"/>
                    <a:pt x="38" y="29"/>
                    <a:pt x="47" y="29"/>
                  </a:cubicBezTo>
                  <a:cubicBezTo>
                    <a:pt x="52" y="30"/>
                    <a:pt x="73" y="35"/>
                    <a:pt x="78" y="38"/>
                  </a:cubicBezTo>
                  <a:cubicBezTo>
                    <a:pt x="83" y="40"/>
                    <a:pt x="81" y="58"/>
                    <a:pt x="75" y="58"/>
                  </a:cubicBezTo>
                  <a:cubicBezTo>
                    <a:pt x="74" y="58"/>
                    <a:pt x="62" y="56"/>
                    <a:pt x="67" y="60"/>
                  </a:cubicBezTo>
                  <a:cubicBezTo>
                    <a:pt x="71" y="64"/>
                    <a:pt x="77" y="61"/>
                    <a:pt x="76" y="67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4" name="Freeform 180">
              <a:extLst>
                <a:ext uri="{FF2B5EF4-FFF2-40B4-BE49-F238E27FC236}">
                  <a16:creationId xmlns:a16="http://schemas.microsoft.com/office/drawing/2014/main" id="{FB1D3667-ADAD-9CB0-0115-6BF1797D98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44926" y="3241675"/>
              <a:ext cx="404813" cy="363538"/>
            </a:xfrm>
            <a:custGeom>
              <a:avLst/>
              <a:gdLst>
                <a:gd name="T0" fmla="*/ 93 w 108"/>
                <a:gd name="T1" fmla="*/ 81 h 97"/>
                <a:gd name="T2" fmla="*/ 85 w 108"/>
                <a:gd name="T3" fmla="*/ 11 h 97"/>
                <a:gd name="T4" fmla="*/ 4 w 108"/>
                <a:gd name="T5" fmla="*/ 18 h 97"/>
                <a:gd name="T6" fmla="*/ 6 w 108"/>
                <a:gd name="T7" fmla="*/ 81 h 97"/>
                <a:gd name="T8" fmla="*/ 93 w 108"/>
                <a:gd name="T9" fmla="*/ 81 h 97"/>
                <a:gd name="T10" fmla="*/ 78 w 108"/>
                <a:gd name="T11" fmla="*/ 54 h 97"/>
                <a:gd name="T12" fmla="*/ 78 w 108"/>
                <a:gd name="T13" fmla="*/ 69 h 97"/>
                <a:gd name="T14" fmla="*/ 20 w 108"/>
                <a:gd name="T15" fmla="*/ 60 h 97"/>
                <a:gd name="T16" fmla="*/ 18 w 108"/>
                <a:gd name="T17" fmla="*/ 32 h 97"/>
                <a:gd name="T18" fmla="*/ 41 w 108"/>
                <a:gd name="T19" fmla="*/ 23 h 97"/>
                <a:gd name="T20" fmla="*/ 74 w 108"/>
                <a:gd name="T21" fmla="*/ 24 h 97"/>
                <a:gd name="T22" fmla="*/ 75 w 108"/>
                <a:gd name="T23" fmla="*/ 45 h 97"/>
                <a:gd name="T24" fmla="*/ 67 w 108"/>
                <a:gd name="T25" fmla="*/ 49 h 97"/>
                <a:gd name="T26" fmla="*/ 78 w 108"/>
                <a:gd name="T27" fmla="*/ 5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" h="97">
                  <a:moveTo>
                    <a:pt x="93" y="81"/>
                  </a:moveTo>
                  <a:cubicBezTo>
                    <a:pt x="96" y="63"/>
                    <a:pt x="108" y="18"/>
                    <a:pt x="85" y="11"/>
                  </a:cubicBezTo>
                  <a:cubicBezTo>
                    <a:pt x="73" y="7"/>
                    <a:pt x="8" y="0"/>
                    <a:pt x="4" y="18"/>
                  </a:cubicBezTo>
                  <a:cubicBezTo>
                    <a:pt x="0" y="36"/>
                    <a:pt x="3" y="62"/>
                    <a:pt x="6" y="81"/>
                  </a:cubicBezTo>
                  <a:cubicBezTo>
                    <a:pt x="8" y="96"/>
                    <a:pt x="91" y="97"/>
                    <a:pt x="93" y="81"/>
                  </a:cubicBezTo>
                  <a:close/>
                  <a:moveTo>
                    <a:pt x="78" y="54"/>
                  </a:moveTo>
                  <a:cubicBezTo>
                    <a:pt x="78" y="59"/>
                    <a:pt x="79" y="64"/>
                    <a:pt x="78" y="69"/>
                  </a:cubicBezTo>
                  <a:cubicBezTo>
                    <a:pt x="77" y="77"/>
                    <a:pt x="26" y="83"/>
                    <a:pt x="20" y="60"/>
                  </a:cubicBezTo>
                  <a:cubicBezTo>
                    <a:pt x="18" y="48"/>
                    <a:pt x="18" y="43"/>
                    <a:pt x="18" y="32"/>
                  </a:cubicBezTo>
                  <a:cubicBezTo>
                    <a:pt x="17" y="21"/>
                    <a:pt x="32" y="24"/>
                    <a:pt x="41" y="23"/>
                  </a:cubicBezTo>
                  <a:cubicBezTo>
                    <a:pt x="46" y="22"/>
                    <a:pt x="68" y="23"/>
                    <a:pt x="74" y="24"/>
                  </a:cubicBezTo>
                  <a:cubicBezTo>
                    <a:pt x="79" y="26"/>
                    <a:pt x="81" y="44"/>
                    <a:pt x="75" y="45"/>
                  </a:cubicBezTo>
                  <a:cubicBezTo>
                    <a:pt x="74" y="45"/>
                    <a:pt x="62" y="46"/>
                    <a:pt x="67" y="49"/>
                  </a:cubicBezTo>
                  <a:cubicBezTo>
                    <a:pt x="72" y="51"/>
                    <a:pt x="77" y="48"/>
                    <a:pt x="78" y="54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5" name="Freeform 181">
              <a:extLst>
                <a:ext uri="{FF2B5EF4-FFF2-40B4-BE49-F238E27FC236}">
                  <a16:creationId xmlns:a16="http://schemas.microsoft.com/office/drawing/2014/main" id="{D52C29A0-78EC-EC92-1C96-0CC9524F9D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36976" y="3962400"/>
              <a:ext cx="315913" cy="285750"/>
            </a:xfrm>
            <a:custGeom>
              <a:avLst/>
              <a:gdLst>
                <a:gd name="T0" fmla="*/ 78 w 84"/>
                <a:gd name="T1" fmla="*/ 56 h 76"/>
                <a:gd name="T2" fmla="*/ 65 w 84"/>
                <a:gd name="T3" fmla="*/ 2 h 76"/>
                <a:gd name="T4" fmla="*/ 1 w 84"/>
                <a:gd name="T5" fmla="*/ 16 h 76"/>
                <a:gd name="T6" fmla="*/ 9 w 84"/>
                <a:gd name="T7" fmla="*/ 65 h 76"/>
                <a:gd name="T8" fmla="*/ 78 w 84"/>
                <a:gd name="T9" fmla="*/ 56 h 76"/>
                <a:gd name="T10" fmla="*/ 63 w 84"/>
                <a:gd name="T11" fmla="*/ 36 h 76"/>
                <a:gd name="T12" fmla="*/ 65 w 84"/>
                <a:gd name="T13" fmla="*/ 49 h 76"/>
                <a:gd name="T14" fmla="*/ 18 w 84"/>
                <a:gd name="T15" fmla="*/ 47 h 76"/>
                <a:gd name="T16" fmla="*/ 14 w 84"/>
                <a:gd name="T17" fmla="*/ 25 h 76"/>
                <a:gd name="T18" fmla="*/ 31 w 84"/>
                <a:gd name="T19" fmla="*/ 16 h 76"/>
                <a:gd name="T20" fmla="*/ 57 w 84"/>
                <a:gd name="T21" fmla="*/ 14 h 76"/>
                <a:gd name="T22" fmla="*/ 60 w 84"/>
                <a:gd name="T23" fmla="*/ 30 h 76"/>
                <a:gd name="T24" fmla="*/ 54 w 84"/>
                <a:gd name="T25" fmla="*/ 34 h 76"/>
                <a:gd name="T26" fmla="*/ 63 w 84"/>
                <a:gd name="T27" fmla="*/ 3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76">
                  <a:moveTo>
                    <a:pt x="78" y="56"/>
                  </a:moveTo>
                  <a:cubicBezTo>
                    <a:pt x="79" y="42"/>
                    <a:pt x="84" y="5"/>
                    <a:pt x="65" y="2"/>
                  </a:cubicBezTo>
                  <a:cubicBezTo>
                    <a:pt x="55" y="0"/>
                    <a:pt x="2" y="1"/>
                    <a:pt x="1" y="16"/>
                  </a:cubicBezTo>
                  <a:cubicBezTo>
                    <a:pt x="0" y="30"/>
                    <a:pt x="4" y="50"/>
                    <a:pt x="9" y="65"/>
                  </a:cubicBezTo>
                  <a:cubicBezTo>
                    <a:pt x="12" y="76"/>
                    <a:pt x="78" y="69"/>
                    <a:pt x="78" y="56"/>
                  </a:cubicBezTo>
                  <a:close/>
                  <a:moveTo>
                    <a:pt x="63" y="36"/>
                  </a:moveTo>
                  <a:cubicBezTo>
                    <a:pt x="64" y="40"/>
                    <a:pt x="65" y="45"/>
                    <a:pt x="65" y="49"/>
                  </a:cubicBezTo>
                  <a:cubicBezTo>
                    <a:pt x="65" y="55"/>
                    <a:pt x="25" y="65"/>
                    <a:pt x="18" y="47"/>
                  </a:cubicBezTo>
                  <a:cubicBezTo>
                    <a:pt x="15" y="38"/>
                    <a:pt x="15" y="34"/>
                    <a:pt x="14" y="25"/>
                  </a:cubicBezTo>
                  <a:cubicBezTo>
                    <a:pt x="12" y="16"/>
                    <a:pt x="24" y="18"/>
                    <a:pt x="31" y="16"/>
                  </a:cubicBezTo>
                  <a:cubicBezTo>
                    <a:pt x="35" y="15"/>
                    <a:pt x="52" y="13"/>
                    <a:pt x="57" y="14"/>
                  </a:cubicBezTo>
                  <a:cubicBezTo>
                    <a:pt x="62" y="14"/>
                    <a:pt x="65" y="28"/>
                    <a:pt x="60" y="30"/>
                  </a:cubicBezTo>
                  <a:cubicBezTo>
                    <a:pt x="59" y="30"/>
                    <a:pt x="50" y="32"/>
                    <a:pt x="54" y="34"/>
                  </a:cubicBezTo>
                  <a:cubicBezTo>
                    <a:pt x="58" y="35"/>
                    <a:pt x="62" y="32"/>
                    <a:pt x="63" y="3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6" name="Freeform 182">
              <a:extLst>
                <a:ext uri="{FF2B5EF4-FFF2-40B4-BE49-F238E27FC236}">
                  <a16:creationId xmlns:a16="http://schemas.microsoft.com/office/drawing/2014/main" id="{221DA371-D477-9778-7610-0FB8999862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81251" y="3924300"/>
              <a:ext cx="447675" cy="431800"/>
            </a:xfrm>
            <a:custGeom>
              <a:avLst/>
              <a:gdLst>
                <a:gd name="T0" fmla="*/ 116 w 119"/>
                <a:gd name="T1" fmla="*/ 73 h 115"/>
                <a:gd name="T2" fmla="*/ 86 w 119"/>
                <a:gd name="T3" fmla="*/ 0 h 115"/>
                <a:gd name="T4" fmla="*/ 1 w 119"/>
                <a:gd name="T5" fmla="*/ 34 h 115"/>
                <a:gd name="T6" fmla="*/ 23 w 119"/>
                <a:gd name="T7" fmla="*/ 100 h 115"/>
                <a:gd name="T8" fmla="*/ 116 w 119"/>
                <a:gd name="T9" fmla="*/ 73 h 115"/>
                <a:gd name="T10" fmla="*/ 91 w 119"/>
                <a:gd name="T11" fmla="*/ 48 h 115"/>
                <a:gd name="T12" fmla="*/ 96 w 119"/>
                <a:gd name="T13" fmla="*/ 65 h 115"/>
                <a:gd name="T14" fmla="*/ 32 w 119"/>
                <a:gd name="T15" fmla="*/ 73 h 115"/>
                <a:gd name="T16" fmla="*/ 20 w 119"/>
                <a:gd name="T17" fmla="*/ 44 h 115"/>
                <a:gd name="T18" fmla="*/ 42 w 119"/>
                <a:gd name="T19" fmla="*/ 27 h 115"/>
                <a:gd name="T20" fmla="*/ 78 w 119"/>
                <a:gd name="T21" fmla="*/ 19 h 115"/>
                <a:gd name="T22" fmla="*/ 85 w 119"/>
                <a:gd name="T23" fmla="*/ 40 h 115"/>
                <a:gd name="T24" fmla="*/ 78 w 119"/>
                <a:gd name="T25" fmla="*/ 47 h 115"/>
                <a:gd name="T26" fmla="*/ 91 w 119"/>
                <a:gd name="T27" fmla="*/ 4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115">
                  <a:moveTo>
                    <a:pt x="116" y="73"/>
                  </a:moveTo>
                  <a:cubicBezTo>
                    <a:pt x="114" y="52"/>
                    <a:pt x="112" y="1"/>
                    <a:pt x="86" y="0"/>
                  </a:cubicBezTo>
                  <a:cubicBezTo>
                    <a:pt x="71" y="0"/>
                    <a:pt x="0" y="13"/>
                    <a:pt x="1" y="34"/>
                  </a:cubicBezTo>
                  <a:cubicBezTo>
                    <a:pt x="2" y="55"/>
                    <a:pt x="13" y="81"/>
                    <a:pt x="23" y="100"/>
                  </a:cubicBezTo>
                  <a:cubicBezTo>
                    <a:pt x="30" y="115"/>
                    <a:pt x="119" y="90"/>
                    <a:pt x="116" y="73"/>
                  </a:cubicBezTo>
                  <a:close/>
                  <a:moveTo>
                    <a:pt x="91" y="48"/>
                  </a:moveTo>
                  <a:cubicBezTo>
                    <a:pt x="93" y="54"/>
                    <a:pt x="96" y="59"/>
                    <a:pt x="96" y="65"/>
                  </a:cubicBezTo>
                  <a:cubicBezTo>
                    <a:pt x="98" y="74"/>
                    <a:pt x="45" y="97"/>
                    <a:pt x="32" y="73"/>
                  </a:cubicBezTo>
                  <a:cubicBezTo>
                    <a:pt x="26" y="62"/>
                    <a:pt x="24" y="56"/>
                    <a:pt x="20" y="44"/>
                  </a:cubicBezTo>
                  <a:cubicBezTo>
                    <a:pt x="17" y="33"/>
                    <a:pt x="34" y="32"/>
                    <a:pt x="42" y="27"/>
                  </a:cubicBezTo>
                  <a:cubicBezTo>
                    <a:pt x="47" y="25"/>
                    <a:pt x="71" y="19"/>
                    <a:pt x="78" y="19"/>
                  </a:cubicBezTo>
                  <a:cubicBezTo>
                    <a:pt x="84" y="19"/>
                    <a:pt x="91" y="37"/>
                    <a:pt x="85" y="40"/>
                  </a:cubicBezTo>
                  <a:cubicBezTo>
                    <a:pt x="84" y="41"/>
                    <a:pt x="72" y="45"/>
                    <a:pt x="78" y="47"/>
                  </a:cubicBezTo>
                  <a:cubicBezTo>
                    <a:pt x="84" y="48"/>
                    <a:pt x="89" y="42"/>
                    <a:pt x="91" y="48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7" name="Freeform 183">
              <a:extLst>
                <a:ext uri="{FF2B5EF4-FFF2-40B4-BE49-F238E27FC236}">
                  <a16:creationId xmlns:a16="http://schemas.microsoft.com/office/drawing/2014/main" id="{51459732-DA3E-3DBB-4456-5D09822D4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3776" y="3621088"/>
              <a:ext cx="454025" cy="603250"/>
            </a:xfrm>
            <a:custGeom>
              <a:avLst/>
              <a:gdLst>
                <a:gd name="T0" fmla="*/ 69 w 121"/>
                <a:gd name="T1" fmla="*/ 13 h 161"/>
                <a:gd name="T2" fmla="*/ 22 w 121"/>
                <a:gd name="T3" fmla="*/ 130 h 161"/>
                <a:gd name="T4" fmla="*/ 72 w 121"/>
                <a:gd name="T5" fmla="*/ 124 h 161"/>
                <a:gd name="T6" fmla="*/ 110 w 121"/>
                <a:gd name="T7" fmla="*/ 74 h 161"/>
                <a:gd name="T8" fmla="*/ 69 w 121"/>
                <a:gd name="T9" fmla="*/ 1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1">
                  <a:moveTo>
                    <a:pt x="69" y="13"/>
                  </a:moveTo>
                  <a:cubicBezTo>
                    <a:pt x="47" y="25"/>
                    <a:pt x="0" y="101"/>
                    <a:pt x="22" y="130"/>
                  </a:cubicBezTo>
                  <a:cubicBezTo>
                    <a:pt x="46" y="161"/>
                    <a:pt x="53" y="141"/>
                    <a:pt x="72" y="124"/>
                  </a:cubicBezTo>
                  <a:cubicBezTo>
                    <a:pt x="73" y="124"/>
                    <a:pt x="109" y="75"/>
                    <a:pt x="110" y="74"/>
                  </a:cubicBezTo>
                  <a:cubicBezTo>
                    <a:pt x="121" y="55"/>
                    <a:pt x="96" y="0"/>
                    <a:pt x="69" y="1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8" name="Freeform 184">
              <a:extLst>
                <a:ext uri="{FF2B5EF4-FFF2-40B4-BE49-F238E27FC236}">
                  <a16:creationId xmlns:a16="http://schemas.microsoft.com/office/drawing/2014/main" id="{A3C38916-3FAF-7513-ED8B-2E09E8DB9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7201" y="2224087"/>
              <a:ext cx="519113" cy="393700"/>
            </a:xfrm>
            <a:custGeom>
              <a:avLst/>
              <a:gdLst>
                <a:gd name="T0" fmla="*/ 59 w 138"/>
                <a:gd name="T1" fmla="*/ 6 h 105"/>
                <a:gd name="T2" fmla="*/ 16 w 138"/>
                <a:gd name="T3" fmla="*/ 49 h 105"/>
                <a:gd name="T4" fmla="*/ 4 w 138"/>
                <a:gd name="T5" fmla="*/ 80 h 105"/>
                <a:gd name="T6" fmla="*/ 64 w 138"/>
                <a:gd name="T7" fmla="*/ 105 h 105"/>
                <a:gd name="T8" fmla="*/ 125 w 138"/>
                <a:gd name="T9" fmla="*/ 40 h 105"/>
                <a:gd name="T10" fmla="*/ 115 w 138"/>
                <a:gd name="T11" fmla="*/ 26 h 105"/>
                <a:gd name="T12" fmla="*/ 59 w 138"/>
                <a:gd name="T13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105">
                  <a:moveTo>
                    <a:pt x="59" y="6"/>
                  </a:moveTo>
                  <a:cubicBezTo>
                    <a:pt x="37" y="23"/>
                    <a:pt x="32" y="23"/>
                    <a:pt x="16" y="49"/>
                  </a:cubicBezTo>
                  <a:cubicBezTo>
                    <a:pt x="14" y="54"/>
                    <a:pt x="0" y="79"/>
                    <a:pt x="4" y="80"/>
                  </a:cubicBezTo>
                  <a:cubicBezTo>
                    <a:pt x="27" y="87"/>
                    <a:pt x="44" y="93"/>
                    <a:pt x="64" y="105"/>
                  </a:cubicBezTo>
                  <a:cubicBezTo>
                    <a:pt x="70" y="102"/>
                    <a:pt x="112" y="40"/>
                    <a:pt x="125" y="40"/>
                  </a:cubicBezTo>
                  <a:cubicBezTo>
                    <a:pt x="138" y="40"/>
                    <a:pt x="118" y="29"/>
                    <a:pt x="115" y="26"/>
                  </a:cubicBezTo>
                  <a:cubicBezTo>
                    <a:pt x="106" y="19"/>
                    <a:pt x="67" y="0"/>
                    <a:pt x="59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9" name="Freeform 185">
              <a:extLst>
                <a:ext uri="{FF2B5EF4-FFF2-40B4-BE49-F238E27FC236}">
                  <a16:creationId xmlns:a16="http://schemas.microsoft.com/office/drawing/2014/main" id="{317BA0B3-CD01-41EE-D81C-FDF8ADF4B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87463" y="2493962"/>
              <a:ext cx="247650" cy="187325"/>
            </a:xfrm>
            <a:custGeom>
              <a:avLst/>
              <a:gdLst>
                <a:gd name="T0" fmla="*/ 28 w 66"/>
                <a:gd name="T1" fmla="*/ 3 h 50"/>
                <a:gd name="T2" fmla="*/ 8 w 66"/>
                <a:gd name="T3" fmla="*/ 24 h 50"/>
                <a:gd name="T4" fmla="*/ 2 w 66"/>
                <a:gd name="T5" fmla="*/ 39 h 50"/>
                <a:gd name="T6" fmla="*/ 31 w 66"/>
                <a:gd name="T7" fmla="*/ 50 h 50"/>
                <a:gd name="T8" fmla="*/ 60 w 66"/>
                <a:gd name="T9" fmla="*/ 19 h 50"/>
                <a:gd name="T10" fmla="*/ 55 w 66"/>
                <a:gd name="T11" fmla="*/ 13 h 50"/>
                <a:gd name="T12" fmla="*/ 28 w 66"/>
                <a:gd name="T13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50">
                  <a:moveTo>
                    <a:pt x="28" y="3"/>
                  </a:moveTo>
                  <a:cubicBezTo>
                    <a:pt x="18" y="11"/>
                    <a:pt x="15" y="11"/>
                    <a:pt x="8" y="24"/>
                  </a:cubicBezTo>
                  <a:cubicBezTo>
                    <a:pt x="6" y="26"/>
                    <a:pt x="0" y="38"/>
                    <a:pt x="2" y="39"/>
                  </a:cubicBezTo>
                  <a:cubicBezTo>
                    <a:pt x="13" y="42"/>
                    <a:pt x="21" y="44"/>
                    <a:pt x="31" y="50"/>
                  </a:cubicBezTo>
                  <a:cubicBezTo>
                    <a:pt x="33" y="49"/>
                    <a:pt x="53" y="19"/>
                    <a:pt x="60" y="19"/>
                  </a:cubicBezTo>
                  <a:cubicBezTo>
                    <a:pt x="66" y="19"/>
                    <a:pt x="56" y="14"/>
                    <a:pt x="55" y="13"/>
                  </a:cubicBezTo>
                  <a:cubicBezTo>
                    <a:pt x="50" y="9"/>
                    <a:pt x="32" y="0"/>
                    <a:pt x="28" y="3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0" name="Freeform 187">
              <a:extLst>
                <a:ext uri="{FF2B5EF4-FFF2-40B4-BE49-F238E27FC236}">
                  <a16:creationId xmlns:a16="http://schemas.microsoft.com/office/drawing/2014/main" id="{3AFD14AF-6268-C56E-0C6B-9F0DAEAEC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99051" y="-836613"/>
              <a:ext cx="4114800" cy="3135313"/>
            </a:xfrm>
            <a:custGeom>
              <a:avLst/>
              <a:gdLst>
                <a:gd name="T0" fmla="*/ 861 w 1096"/>
                <a:gd name="T1" fmla="*/ 787 h 835"/>
                <a:gd name="T2" fmla="*/ 428 w 1096"/>
                <a:gd name="T3" fmla="*/ 818 h 835"/>
                <a:gd name="T4" fmla="*/ 689 w 1096"/>
                <a:gd name="T5" fmla="*/ 138 h 835"/>
                <a:gd name="T6" fmla="*/ 861 w 1096"/>
                <a:gd name="T7" fmla="*/ 78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35">
                  <a:moveTo>
                    <a:pt x="861" y="787"/>
                  </a:moveTo>
                  <a:cubicBezTo>
                    <a:pt x="825" y="815"/>
                    <a:pt x="493" y="835"/>
                    <a:pt x="428" y="818"/>
                  </a:cubicBezTo>
                  <a:cubicBezTo>
                    <a:pt x="0" y="678"/>
                    <a:pt x="183" y="0"/>
                    <a:pt x="689" y="138"/>
                  </a:cubicBezTo>
                  <a:cubicBezTo>
                    <a:pt x="1027" y="231"/>
                    <a:pt x="1096" y="608"/>
                    <a:pt x="861" y="7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1" name="Freeform 188">
              <a:extLst>
                <a:ext uri="{FF2B5EF4-FFF2-40B4-BE49-F238E27FC236}">
                  <a16:creationId xmlns:a16="http://schemas.microsoft.com/office/drawing/2014/main" id="{B500C6C8-6103-E53A-0B28-E9038A61A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73651" y="-622301"/>
              <a:ext cx="3805238" cy="2959100"/>
            </a:xfrm>
            <a:custGeom>
              <a:avLst/>
              <a:gdLst>
                <a:gd name="T0" fmla="*/ 795 w 1013"/>
                <a:gd name="T1" fmla="*/ 741 h 788"/>
                <a:gd name="T2" fmla="*/ 398 w 1013"/>
                <a:gd name="T3" fmla="*/ 772 h 788"/>
                <a:gd name="T4" fmla="*/ 635 w 1013"/>
                <a:gd name="T5" fmla="*/ 128 h 788"/>
                <a:gd name="T6" fmla="*/ 795 w 1013"/>
                <a:gd name="T7" fmla="*/ 74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788">
                  <a:moveTo>
                    <a:pt x="795" y="741"/>
                  </a:moveTo>
                  <a:cubicBezTo>
                    <a:pt x="762" y="767"/>
                    <a:pt x="458" y="788"/>
                    <a:pt x="398" y="772"/>
                  </a:cubicBezTo>
                  <a:cubicBezTo>
                    <a:pt x="0" y="641"/>
                    <a:pt x="166" y="0"/>
                    <a:pt x="635" y="128"/>
                  </a:cubicBezTo>
                  <a:cubicBezTo>
                    <a:pt x="949" y="214"/>
                    <a:pt x="1013" y="575"/>
                    <a:pt x="795" y="741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2" name="Freeform 189">
              <a:extLst>
                <a:ext uri="{FF2B5EF4-FFF2-40B4-BE49-F238E27FC236}">
                  <a16:creationId xmlns:a16="http://schemas.microsoft.com/office/drawing/2014/main" id="{10754D6F-7978-F9C9-0B3B-32B743B9F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68876" y="-473076"/>
              <a:ext cx="3571875" cy="2768600"/>
            </a:xfrm>
            <a:custGeom>
              <a:avLst/>
              <a:gdLst>
                <a:gd name="T0" fmla="*/ 377 w 951"/>
                <a:gd name="T1" fmla="*/ 714 h 737"/>
                <a:gd name="T2" fmla="*/ 758 w 951"/>
                <a:gd name="T3" fmla="*/ 691 h 737"/>
                <a:gd name="T4" fmla="*/ 594 w 951"/>
                <a:gd name="T5" fmla="*/ 118 h 737"/>
                <a:gd name="T6" fmla="*/ 339 w 951"/>
                <a:gd name="T7" fmla="*/ 719 h 737"/>
                <a:gd name="T8" fmla="*/ 377 w 951"/>
                <a:gd name="T9" fmla="*/ 714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1" h="737">
                  <a:moveTo>
                    <a:pt x="377" y="714"/>
                  </a:moveTo>
                  <a:cubicBezTo>
                    <a:pt x="503" y="737"/>
                    <a:pt x="632" y="703"/>
                    <a:pt x="758" y="691"/>
                  </a:cubicBezTo>
                  <a:cubicBezTo>
                    <a:pt x="951" y="529"/>
                    <a:pt x="887" y="198"/>
                    <a:pt x="594" y="118"/>
                  </a:cubicBezTo>
                  <a:cubicBezTo>
                    <a:pt x="160" y="0"/>
                    <a:pt x="0" y="572"/>
                    <a:pt x="339" y="719"/>
                  </a:cubicBezTo>
                  <a:cubicBezTo>
                    <a:pt x="350" y="713"/>
                    <a:pt x="363" y="711"/>
                    <a:pt x="377" y="714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90">
              <a:extLst>
                <a:ext uri="{FF2B5EF4-FFF2-40B4-BE49-F238E27FC236}">
                  <a16:creationId xmlns:a16="http://schemas.microsoft.com/office/drawing/2014/main" id="{70B8EF90-BF83-47D9-45FE-59DE45F59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2151" y="82550"/>
              <a:ext cx="2767013" cy="2141538"/>
            </a:xfrm>
            <a:custGeom>
              <a:avLst/>
              <a:gdLst>
                <a:gd name="T0" fmla="*/ 244 w 737"/>
                <a:gd name="T1" fmla="*/ 559 h 570"/>
                <a:gd name="T2" fmla="*/ 632 w 737"/>
                <a:gd name="T3" fmla="*/ 544 h 570"/>
                <a:gd name="T4" fmla="*/ 683 w 737"/>
                <a:gd name="T5" fmla="*/ 492 h 570"/>
                <a:gd name="T6" fmla="*/ 687 w 737"/>
                <a:gd name="T7" fmla="*/ 475 h 570"/>
                <a:gd name="T8" fmla="*/ 430 w 737"/>
                <a:gd name="T9" fmla="*/ 38 h 570"/>
                <a:gd name="T10" fmla="*/ 53 w 737"/>
                <a:gd name="T11" fmla="*/ 170 h 570"/>
                <a:gd name="T12" fmla="*/ 212 w 737"/>
                <a:gd name="T13" fmla="*/ 570 h 570"/>
                <a:gd name="T14" fmla="*/ 244 w 737"/>
                <a:gd name="T15" fmla="*/ 559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7" h="570">
                  <a:moveTo>
                    <a:pt x="244" y="559"/>
                  </a:moveTo>
                  <a:cubicBezTo>
                    <a:pt x="374" y="563"/>
                    <a:pt x="503" y="550"/>
                    <a:pt x="632" y="544"/>
                  </a:cubicBezTo>
                  <a:cubicBezTo>
                    <a:pt x="651" y="529"/>
                    <a:pt x="668" y="511"/>
                    <a:pt x="683" y="492"/>
                  </a:cubicBezTo>
                  <a:cubicBezTo>
                    <a:pt x="684" y="486"/>
                    <a:pt x="686" y="481"/>
                    <a:pt x="687" y="475"/>
                  </a:cubicBezTo>
                  <a:cubicBezTo>
                    <a:pt x="737" y="283"/>
                    <a:pt x="622" y="87"/>
                    <a:pt x="430" y="38"/>
                  </a:cubicBezTo>
                  <a:cubicBezTo>
                    <a:pt x="285" y="0"/>
                    <a:pt x="138" y="57"/>
                    <a:pt x="53" y="170"/>
                  </a:cubicBezTo>
                  <a:cubicBezTo>
                    <a:pt x="0" y="316"/>
                    <a:pt x="44" y="496"/>
                    <a:pt x="212" y="570"/>
                  </a:cubicBezTo>
                  <a:cubicBezTo>
                    <a:pt x="221" y="563"/>
                    <a:pt x="232" y="558"/>
                    <a:pt x="244" y="5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4" name="Freeform 191">
              <a:extLst>
                <a:ext uri="{FF2B5EF4-FFF2-40B4-BE49-F238E27FC236}">
                  <a16:creationId xmlns:a16="http://schemas.microsoft.com/office/drawing/2014/main" id="{444577BF-2A65-9426-64B6-1F3BBB059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7101" y="638175"/>
              <a:ext cx="277813" cy="271463"/>
            </a:xfrm>
            <a:custGeom>
              <a:avLst/>
              <a:gdLst>
                <a:gd name="T0" fmla="*/ 45 w 74"/>
                <a:gd name="T1" fmla="*/ 5 h 72"/>
                <a:gd name="T2" fmla="*/ 69 w 74"/>
                <a:gd name="T3" fmla="*/ 44 h 72"/>
                <a:gd name="T4" fmla="*/ 28 w 74"/>
                <a:gd name="T5" fmla="*/ 67 h 72"/>
                <a:gd name="T6" fmla="*/ 4 w 74"/>
                <a:gd name="T7" fmla="*/ 28 h 72"/>
                <a:gd name="T8" fmla="*/ 45 w 74"/>
                <a:gd name="T9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72">
                  <a:moveTo>
                    <a:pt x="45" y="5"/>
                  </a:moveTo>
                  <a:cubicBezTo>
                    <a:pt x="63" y="9"/>
                    <a:pt x="74" y="27"/>
                    <a:pt x="69" y="44"/>
                  </a:cubicBezTo>
                  <a:cubicBezTo>
                    <a:pt x="65" y="62"/>
                    <a:pt x="46" y="72"/>
                    <a:pt x="28" y="67"/>
                  </a:cubicBezTo>
                  <a:cubicBezTo>
                    <a:pt x="10" y="63"/>
                    <a:pt x="0" y="45"/>
                    <a:pt x="4" y="28"/>
                  </a:cubicBezTo>
                  <a:cubicBezTo>
                    <a:pt x="9" y="10"/>
                    <a:pt x="27" y="0"/>
                    <a:pt x="45" y="5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5" name="Freeform 192">
              <a:extLst>
                <a:ext uri="{FF2B5EF4-FFF2-40B4-BE49-F238E27FC236}">
                  <a16:creationId xmlns:a16="http://schemas.microsoft.com/office/drawing/2014/main" id="{80B5AA6E-7AC6-C77E-53E9-4AB4B4CFE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888" y="1017587"/>
              <a:ext cx="371475" cy="360363"/>
            </a:xfrm>
            <a:custGeom>
              <a:avLst/>
              <a:gdLst>
                <a:gd name="T0" fmla="*/ 61 w 99"/>
                <a:gd name="T1" fmla="*/ 6 h 96"/>
                <a:gd name="T2" fmla="*/ 93 w 99"/>
                <a:gd name="T3" fmla="*/ 60 h 96"/>
                <a:gd name="T4" fmla="*/ 39 w 99"/>
                <a:gd name="T5" fmla="*/ 90 h 96"/>
                <a:gd name="T6" fmla="*/ 6 w 99"/>
                <a:gd name="T7" fmla="*/ 37 h 96"/>
                <a:gd name="T8" fmla="*/ 61 w 99"/>
                <a:gd name="T9" fmla="*/ 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96">
                  <a:moveTo>
                    <a:pt x="61" y="6"/>
                  </a:moveTo>
                  <a:cubicBezTo>
                    <a:pt x="85" y="13"/>
                    <a:pt x="99" y="36"/>
                    <a:pt x="93" y="60"/>
                  </a:cubicBezTo>
                  <a:cubicBezTo>
                    <a:pt x="87" y="83"/>
                    <a:pt x="63" y="96"/>
                    <a:pt x="39" y="90"/>
                  </a:cubicBezTo>
                  <a:cubicBezTo>
                    <a:pt x="15" y="84"/>
                    <a:pt x="0" y="60"/>
                    <a:pt x="6" y="37"/>
                  </a:cubicBezTo>
                  <a:cubicBezTo>
                    <a:pt x="12" y="14"/>
                    <a:pt x="37" y="0"/>
                    <a:pt x="61" y="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93">
              <a:extLst>
                <a:ext uri="{FF2B5EF4-FFF2-40B4-BE49-F238E27FC236}">
                  <a16:creationId xmlns:a16="http://schemas.microsoft.com/office/drawing/2014/main" id="{F29D8ECF-FC0A-2046-0C9F-DA7CCDDEC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35451" y="785812"/>
              <a:ext cx="165100" cy="157163"/>
            </a:xfrm>
            <a:custGeom>
              <a:avLst/>
              <a:gdLst>
                <a:gd name="T0" fmla="*/ 27 w 44"/>
                <a:gd name="T1" fmla="*/ 3 h 42"/>
                <a:gd name="T2" fmla="*/ 41 w 44"/>
                <a:gd name="T3" fmla="*/ 26 h 42"/>
                <a:gd name="T4" fmla="*/ 17 w 44"/>
                <a:gd name="T5" fmla="*/ 40 h 42"/>
                <a:gd name="T6" fmla="*/ 3 w 44"/>
                <a:gd name="T7" fmla="*/ 16 h 42"/>
                <a:gd name="T8" fmla="*/ 27 w 44"/>
                <a:gd name="T9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2">
                  <a:moveTo>
                    <a:pt x="27" y="3"/>
                  </a:moveTo>
                  <a:cubicBezTo>
                    <a:pt x="37" y="6"/>
                    <a:pt x="44" y="16"/>
                    <a:pt x="41" y="26"/>
                  </a:cubicBezTo>
                  <a:cubicBezTo>
                    <a:pt x="39" y="36"/>
                    <a:pt x="28" y="42"/>
                    <a:pt x="17" y="40"/>
                  </a:cubicBezTo>
                  <a:cubicBezTo>
                    <a:pt x="7" y="37"/>
                    <a:pt x="0" y="27"/>
                    <a:pt x="3" y="16"/>
                  </a:cubicBezTo>
                  <a:cubicBezTo>
                    <a:pt x="6" y="6"/>
                    <a:pt x="16" y="0"/>
                    <a:pt x="27" y="3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7" name="Freeform 194">
              <a:extLst>
                <a:ext uri="{FF2B5EF4-FFF2-40B4-BE49-F238E27FC236}">
                  <a16:creationId xmlns:a16="http://schemas.microsoft.com/office/drawing/2014/main" id="{98BA2BCF-BA4D-3D8D-BE01-AB9FF14E1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09775"/>
              <a:ext cx="2527300" cy="288925"/>
            </a:xfrm>
            <a:custGeom>
              <a:avLst/>
              <a:gdLst>
                <a:gd name="T0" fmla="*/ 89 w 673"/>
                <a:gd name="T1" fmla="*/ 36 h 77"/>
                <a:gd name="T2" fmla="*/ 78 w 673"/>
                <a:gd name="T3" fmla="*/ 69 h 77"/>
                <a:gd name="T4" fmla="*/ 352 w 673"/>
                <a:gd name="T5" fmla="*/ 69 h 77"/>
                <a:gd name="T6" fmla="*/ 600 w 673"/>
                <a:gd name="T7" fmla="*/ 46 h 77"/>
                <a:gd name="T8" fmla="*/ 547 w 673"/>
                <a:gd name="T9" fmla="*/ 5 h 77"/>
                <a:gd name="T10" fmla="*/ 363 w 673"/>
                <a:gd name="T11" fmla="*/ 26 h 77"/>
                <a:gd name="T12" fmla="*/ 89 w 673"/>
                <a:gd name="T13" fmla="*/ 3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77">
                  <a:moveTo>
                    <a:pt x="89" y="36"/>
                  </a:moveTo>
                  <a:cubicBezTo>
                    <a:pt x="52" y="25"/>
                    <a:pt x="0" y="58"/>
                    <a:pt x="78" y="69"/>
                  </a:cubicBezTo>
                  <a:cubicBezTo>
                    <a:pt x="144" y="77"/>
                    <a:pt x="293" y="76"/>
                    <a:pt x="352" y="69"/>
                  </a:cubicBezTo>
                  <a:cubicBezTo>
                    <a:pt x="435" y="59"/>
                    <a:pt x="519" y="61"/>
                    <a:pt x="600" y="46"/>
                  </a:cubicBezTo>
                  <a:cubicBezTo>
                    <a:pt x="673" y="33"/>
                    <a:pt x="585" y="0"/>
                    <a:pt x="547" y="5"/>
                  </a:cubicBezTo>
                  <a:cubicBezTo>
                    <a:pt x="486" y="15"/>
                    <a:pt x="423" y="22"/>
                    <a:pt x="363" y="26"/>
                  </a:cubicBezTo>
                  <a:cubicBezTo>
                    <a:pt x="320" y="29"/>
                    <a:pt x="225" y="38"/>
                    <a:pt x="89" y="36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8" name="Freeform 195">
              <a:extLst>
                <a:ext uri="{FF2B5EF4-FFF2-40B4-BE49-F238E27FC236}">
                  <a16:creationId xmlns:a16="http://schemas.microsoft.com/office/drawing/2014/main" id="{A6294084-F30A-FF52-43F6-A7C6CF9E7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95500"/>
              <a:ext cx="2527300" cy="203200"/>
            </a:xfrm>
            <a:custGeom>
              <a:avLst/>
              <a:gdLst>
                <a:gd name="T0" fmla="*/ 82 w 673"/>
                <a:gd name="T1" fmla="*/ 29 h 54"/>
                <a:gd name="T2" fmla="*/ 78 w 673"/>
                <a:gd name="T3" fmla="*/ 46 h 54"/>
                <a:gd name="T4" fmla="*/ 352 w 673"/>
                <a:gd name="T5" fmla="*/ 46 h 54"/>
                <a:gd name="T6" fmla="*/ 600 w 673"/>
                <a:gd name="T7" fmla="*/ 23 h 54"/>
                <a:gd name="T8" fmla="*/ 552 w 673"/>
                <a:gd name="T9" fmla="*/ 6 h 54"/>
                <a:gd name="T10" fmla="*/ 369 w 673"/>
                <a:gd name="T11" fmla="*/ 23 h 54"/>
                <a:gd name="T12" fmla="*/ 82 w 673"/>
                <a:gd name="T13" fmla="*/ 2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54">
                  <a:moveTo>
                    <a:pt x="82" y="29"/>
                  </a:moveTo>
                  <a:cubicBezTo>
                    <a:pt x="46" y="18"/>
                    <a:pt x="0" y="35"/>
                    <a:pt x="78" y="46"/>
                  </a:cubicBezTo>
                  <a:cubicBezTo>
                    <a:pt x="144" y="54"/>
                    <a:pt x="293" y="53"/>
                    <a:pt x="352" y="46"/>
                  </a:cubicBezTo>
                  <a:cubicBezTo>
                    <a:pt x="435" y="36"/>
                    <a:pt x="519" y="38"/>
                    <a:pt x="600" y="23"/>
                  </a:cubicBezTo>
                  <a:cubicBezTo>
                    <a:pt x="673" y="10"/>
                    <a:pt x="590" y="0"/>
                    <a:pt x="552" y="6"/>
                  </a:cubicBezTo>
                  <a:cubicBezTo>
                    <a:pt x="492" y="15"/>
                    <a:pt x="428" y="19"/>
                    <a:pt x="369" y="23"/>
                  </a:cubicBezTo>
                  <a:cubicBezTo>
                    <a:pt x="326" y="26"/>
                    <a:pt x="218" y="30"/>
                    <a:pt x="82" y="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9" name="Freeform 196">
              <a:extLst>
                <a:ext uri="{FF2B5EF4-FFF2-40B4-BE49-F238E27FC236}">
                  <a16:creationId xmlns:a16="http://schemas.microsoft.com/office/drawing/2014/main" id="{36155476-4F74-24AE-0DE1-146BB2AF7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30613" y="6316663"/>
              <a:ext cx="1828800" cy="1185863"/>
            </a:xfrm>
            <a:custGeom>
              <a:avLst/>
              <a:gdLst>
                <a:gd name="T0" fmla="*/ 173 w 487"/>
                <a:gd name="T1" fmla="*/ 9 h 316"/>
                <a:gd name="T2" fmla="*/ 166 w 487"/>
                <a:gd name="T3" fmla="*/ 168 h 316"/>
                <a:gd name="T4" fmla="*/ 32 w 487"/>
                <a:gd name="T5" fmla="*/ 289 h 316"/>
                <a:gd name="T6" fmla="*/ 465 w 487"/>
                <a:gd name="T7" fmla="*/ 298 h 316"/>
                <a:gd name="T8" fmla="*/ 485 w 487"/>
                <a:gd name="T9" fmla="*/ 76 h 316"/>
                <a:gd name="T10" fmla="*/ 487 w 487"/>
                <a:gd name="T11" fmla="*/ 10 h 316"/>
                <a:gd name="T12" fmla="*/ 487 w 487"/>
                <a:gd name="T13" fmla="*/ 0 h 316"/>
                <a:gd name="T14" fmla="*/ 173 w 487"/>
                <a:gd name="T15" fmla="*/ 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7" h="316">
                  <a:moveTo>
                    <a:pt x="173" y="9"/>
                  </a:moveTo>
                  <a:cubicBezTo>
                    <a:pt x="172" y="114"/>
                    <a:pt x="170" y="168"/>
                    <a:pt x="166" y="168"/>
                  </a:cubicBezTo>
                  <a:cubicBezTo>
                    <a:pt x="131" y="168"/>
                    <a:pt x="0" y="225"/>
                    <a:pt x="32" y="289"/>
                  </a:cubicBezTo>
                  <a:cubicBezTo>
                    <a:pt x="42" y="309"/>
                    <a:pt x="458" y="316"/>
                    <a:pt x="465" y="298"/>
                  </a:cubicBezTo>
                  <a:cubicBezTo>
                    <a:pt x="474" y="268"/>
                    <a:pt x="486" y="160"/>
                    <a:pt x="485" y="76"/>
                  </a:cubicBezTo>
                  <a:cubicBezTo>
                    <a:pt x="485" y="57"/>
                    <a:pt x="487" y="23"/>
                    <a:pt x="487" y="10"/>
                  </a:cubicBezTo>
                  <a:cubicBezTo>
                    <a:pt x="487" y="7"/>
                    <a:pt x="487" y="3"/>
                    <a:pt x="487" y="0"/>
                  </a:cubicBezTo>
                  <a:cubicBezTo>
                    <a:pt x="397" y="42"/>
                    <a:pt x="280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0" name="Freeform 197">
              <a:extLst>
                <a:ext uri="{FF2B5EF4-FFF2-40B4-BE49-F238E27FC236}">
                  <a16:creationId xmlns:a16="http://schemas.microsoft.com/office/drawing/2014/main" id="{4AD260E0-1026-7DBD-6333-B557809F1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30813" y="722312"/>
              <a:ext cx="138113" cy="6543676"/>
            </a:xfrm>
            <a:custGeom>
              <a:avLst/>
              <a:gdLst>
                <a:gd name="T0" fmla="*/ 0 w 37"/>
                <a:gd name="T1" fmla="*/ 0 h 1743"/>
                <a:gd name="T2" fmla="*/ 37 w 37"/>
                <a:gd name="T3" fmla="*/ 0 h 1743"/>
                <a:gd name="T4" fmla="*/ 37 w 37"/>
                <a:gd name="T5" fmla="*/ 1731 h 1743"/>
                <a:gd name="T6" fmla="*/ 0 w 37"/>
                <a:gd name="T7" fmla="*/ 1731 h 1743"/>
                <a:gd name="T8" fmla="*/ 0 w 37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743">
                  <a:moveTo>
                    <a:pt x="0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7" y="525"/>
                    <a:pt x="37" y="1205"/>
                    <a:pt x="37" y="1731"/>
                  </a:cubicBezTo>
                  <a:cubicBezTo>
                    <a:pt x="36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D4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1" name="Freeform 198">
              <a:extLst>
                <a:ext uri="{FF2B5EF4-FFF2-40B4-BE49-F238E27FC236}">
                  <a16:creationId xmlns:a16="http://schemas.microsoft.com/office/drawing/2014/main" id="{CCE54574-DD9B-1D5C-0EE2-4B6AB97F0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67313" y="722312"/>
              <a:ext cx="74613" cy="6543676"/>
            </a:xfrm>
            <a:custGeom>
              <a:avLst/>
              <a:gdLst>
                <a:gd name="T0" fmla="*/ 0 w 20"/>
                <a:gd name="T1" fmla="*/ 0 h 1743"/>
                <a:gd name="T2" fmla="*/ 20 w 20"/>
                <a:gd name="T3" fmla="*/ 0 h 1743"/>
                <a:gd name="T4" fmla="*/ 20 w 20"/>
                <a:gd name="T5" fmla="*/ 1731 h 1743"/>
                <a:gd name="T6" fmla="*/ 0 w 20"/>
                <a:gd name="T7" fmla="*/ 1731 h 1743"/>
                <a:gd name="T8" fmla="*/ 0 w 20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43">
                  <a:moveTo>
                    <a:pt x="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525"/>
                    <a:pt x="20" y="1205"/>
                    <a:pt x="20" y="1731"/>
                  </a:cubicBezTo>
                  <a:cubicBezTo>
                    <a:pt x="19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69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2" name="Freeform 199">
              <a:extLst>
                <a:ext uri="{FF2B5EF4-FFF2-40B4-BE49-F238E27FC236}">
                  <a16:creationId xmlns:a16="http://schemas.microsoft.com/office/drawing/2014/main" id="{3532FF79-922B-7317-1E86-848BAB62B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29238" y="342900"/>
              <a:ext cx="334963" cy="490538"/>
            </a:xfrm>
            <a:custGeom>
              <a:avLst/>
              <a:gdLst>
                <a:gd name="T0" fmla="*/ 104 w 211"/>
                <a:gd name="T1" fmla="*/ 0 h 309"/>
                <a:gd name="T2" fmla="*/ 0 w 211"/>
                <a:gd name="T3" fmla="*/ 182 h 309"/>
                <a:gd name="T4" fmla="*/ 57 w 211"/>
                <a:gd name="T5" fmla="*/ 309 h 309"/>
                <a:gd name="T6" fmla="*/ 161 w 211"/>
                <a:gd name="T7" fmla="*/ 309 h 309"/>
                <a:gd name="T8" fmla="*/ 211 w 211"/>
                <a:gd name="T9" fmla="*/ 182 h 309"/>
                <a:gd name="T10" fmla="*/ 104 w 211"/>
                <a:gd name="T11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309">
                  <a:moveTo>
                    <a:pt x="104" y="0"/>
                  </a:moveTo>
                  <a:lnTo>
                    <a:pt x="0" y="182"/>
                  </a:lnTo>
                  <a:lnTo>
                    <a:pt x="57" y="309"/>
                  </a:lnTo>
                  <a:lnTo>
                    <a:pt x="161" y="309"/>
                  </a:lnTo>
                  <a:lnTo>
                    <a:pt x="211" y="182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73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3" name="Freeform 200">
              <a:extLst>
                <a:ext uri="{FF2B5EF4-FFF2-40B4-BE49-F238E27FC236}">
                  <a16:creationId xmlns:a16="http://schemas.microsoft.com/office/drawing/2014/main" id="{3B9F98EB-FD43-DB87-5D22-063CD328D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91138" y="387350"/>
              <a:ext cx="236538" cy="346075"/>
            </a:xfrm>
            <a:custGeom>
              <a:avLst/>
              <a:gdLst>
                <a:gd name="T0" fmla="*/ 76 w 149"/>
                <a:gd name="T1" fmla="*/ 0 h 218"/>
                <a:gd name="T2" fmla="*/ 0 w 149"/>
                <a:gd name="T3" fmla="*/ 128 h 218"/>
                <a:gd name="T4" fmla="*/ 40 w 149"/>
                <a:gd name="T5" fmla="*/ 218 h 218"/>
                <a:gd name="T6" fmla="*/ 114 w 149"/>
                <a:gd name="T7" fmla="*/ 218 h 218"/>
                <a:gd name="T8" fmla="*/ 149 w 149"/>
                <a:gd name="T9" fmla="*/ 128 h 218"/>
                <a:gd name="T10" fmla="*/ 76 w 149"/>
                <a:gd name="T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218">
                  <a:moveTo>
                    <a:pt x="76" y="0"/>
                  </a:moveTo>
                  <a:lnTo>
                    <a:pt x="0" y="128"/>
                  </a:lnTo>
                  <a:lnTo>
                    <a:pt x="40" y="218"/>
                  </a:lnTo>
                  <a:lnTo>
                    <a:pt x="114" y="218"/>
                  </a:lnTo>
                  <a:lnTo>
                    <a:pt x="149" y="12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E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4" name="Freeform 201">
              <a:extLst>
                <a:ext uri="{FF2B5EF4-FFF2-40B4-BE49-F238E27FC236}">
                  <a16:creationId xmlns:a16="http://schemas.microsoft.com/office/drawing/2014/main" id="{95474E70-C6AA-C2E2-B091-43018CC07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57801" y="414337"/>
              <a:ext cx="158750" cy="228600"/>
            </a:xfrm>
            <a:custGeom>
              <a:avLst/>
              <a:gdLst>
                <a:gd name="T0" fmla="*/ 50 w 100"/>
                <a:gd name="T1" fmla="*/ 0 h 144"/>
                <a:gd name="T2" fmla="*/ 0 w 100"/>
                <a:gd name="T3" fmla="*/ 85 h 144"/>
                <a:gd name="T4" fmla="*/ 26 w 100"/>
                <a:gd name="T5" fmla="*/ 144 h 144"/>
                <a:gd name="T6" fmla="*/ 76 w 100"/>
                <a:gd name="T7" fmla="*/ 144 h 144"/>
                <a:gd name="T8" fmla="*/ 100 w 100"/>
                <a:gd name="T9" fmla="*/ 85 h 144"/>
                <a:gd name="T10" fmla="*/ 50 w 100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44">
                  <a:moveTo>
                    <a:pt x="50" y="0"/>
                  </a:moveTo>
                  <a:lnTo>
                    <a:pt x="0" y="85"/>
                  </a:lnTo>
                  <a:lnTo>
                    <a:pt x="26" y="144"/>
                  </a:lnTo>
                  <a:lnTo>
                    <a:pt x="76" y="144"/>
                  </a:lnTo>
                  <a:lnTo>
                    <a:pt x="100" y="8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5" name="Freeform 202">
              <a:extLst>
                <a:ext uri="{FF2B5EF4-FFF2-40B4-BE49-F238E27FC236}">
                  <a16:creationId xmlns:a16="http://schemas.microsoft.com/office/drawing/2014/main" id="{169551BD-F702-2148-0A64-BF37F6DDF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695325"/>
              <a:ext cx="3113088" cy="2640013"/>
            </a:xfrm>
            <a:custGeom>
              <a:avLst/>
              <a:gdLst>
                <a:gd name="T0" fmla="*/ 826 w 829"/>
                <a:gd name="T1" fmla="*/ 76 h 703"/>
                <a:gd name="T2" fmla="*/ 605 w 829"/>
                <a:gd name="T3" fmla="*/ 37 h 703"/>
                <a:gd name="T4" fmla="*/ 0 w 829"/>
                <a:gd name="T5" fmla="*/ 101 h 703"/>
                <a:gd name="T6" fmla="*/ 0 w 829"/>
                <a:gd name="T7" fmla="*/ 681 h 703"/>
                <a:gd name="T8" fmla="*/ 571 w 829"/>
                <a:gd name="T9" fmla="*/ 590 h 703"/>
                <a:gd name="T10" fmla="*/ 826 w 829"/>
                <a:gd name="T11" fmla="*/ 593 h 703"/>
                <a:gd name="T12" fmla="*/ 826 w 829"/>
                <a:gd name="T13" fmla="*/ 76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9" h="703">
                  <a:moveTo>
                    <a:pt x="826" y="76"/>
                  </a:moveTo>
                  <a:cubicBezTo>
                    <a:pt x="826" y="76"/>
                    <a:pt x="829" y="0"/>
                    <a:pt x="605" y="37"/>
                  </a:cubicBezTo>
                  <a:cubicBezTo>
                    <a:pt x="381" y="75"/>
                    <a:pt x="256" y="164"/>
                    <a:pt x="0" y="101"/>
                  </a:cubicBezTo>
                  <a:cubicBezTo>
                    <a:pt x="0" y="681"/>
                    <a:pt x="0" y="681"/>
                    <a:pt x="0" y="681"/>
                  </a:cubicBezTo>
                  <a:cubicBezTo>
                    <a:pt x="0" y="681"/>
                    <a:pt x="375" y="703"/>
                    <a:pt x="571" y="590"/>
                  </a:cubicBezTo>
                  <a:cubicBezTo>
                    <a:pt x="571" y="590"/>
                    <a:pt x="704" y="522"/>
                    <a:pt x="826" y="593"/>
                  </a:cubicBezTo>
                  <a:lnTo>
                    <a:pt x="826" y="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  <p:sp>
          <p:nvSpPr>
            <p:cNvPr id="156" name="Freeform 203">
              <a:extLst>
                <a:ext uri="{FF2B5EF4-FFF2-40B4-BE49-F238E27FC236}">
                  <a16:creationId xmlns:a16="http://schemas.microsoft.com/office/drawing/2014/main" id="{969EAE69-18BD-42E0-31E4-D79007409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0851" y="2933700"/>
              <a:ext cx="461963" cy="349250"/>
            </a:xfrm>
            <a:custGeom>
              <a:avLst/>
              <a:gdLst>
                <a:gd name="T0" fmla="*/ 100 w 123"/>
                <a:gd name="T1" fmla="*/ 29 h 93"/>
                <a:gd name="T2" fmla="*/ 19 w 123"/>
                <a:gd name="T3" fmla="*/ 33 h 93"/>
                <a:gd name="T4" fmla="*/ 36 w 123"/>
                <a:gd name="T5" fmla="*/ 88 h 93"/>
                <a:gd name="T6" fmla="*/ 60 w 123"/>
                <a:gd name="T7" fmla="*/ 91 h 93"/>
                <a:gd name="T8" fmla="*/ 100 w 123"/>
                <a:gd name="T9" fmla="*/ 2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3">
                  <a:moveTo>
                    <a:pt x="100" y="29"/>
                  </a:moveTo>
                  <a:cubicBezTo>
                    <a:pt x="80" y="13"/>
                    <a:pt x="37" y="0"/>
                    <a:pt x="19" y="33"/>
                  </a:cubicBezTo>
                  <a:cubicBezTo>
                    <a:pt x="0" y="67"/>
                    <a:pt x="12" y="77"/>
                    <a:pt x="36" y="88"/>
                  </a:cubicBezTo>
                  <a:cubicBezTo>
                    <a:pt x="36" y="88"/>
                    <a:pt x="59" y="90"/>
                    <a:pt x="60" y="91"/>
                  </a:cubicBezTo>
                  <a:cubicBezTo>
                    <a:pt x="82" y="93"/>
                    <a:pt x="123" y="48"/>
                    <a:pt x="100" y="2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7" name="Freeform 204">
              <a:extLst>
                <a:ext uri="{FF2B5EF4-FFF2-40B4-BE49-F238E27FC236}">
                  <a16:creationId xmlns:a16="http://schemas.microsoft.com/office/drawing/2014/main" id="{7F2980A9-3762-DEF1-50BE-4CADA443F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49901" y="3173412"/>
              <a:ext cx="450850" cy="341313"/>
            </a:xfrm>
            <a:custGeom>
              <a:avLst/>
              <a:gdLst>
                <a:gd name="T0" fmla="*/ 92 w 120"/>
                <a:gd name="T1" fmla="*/ 9 h 91"/>
                <a:gd name="T2" fmla="*/ 8 w 120"/>
                <a:gd name="T3" fmla="*/ 38 h 91"/>
                <a:gd name="T4" fmla="*/ 49 w 120"/>
                <a:gd name="T5" fmla="*/ 91 h 91"/>
                <a:gd name="T6" fmla="*/ 73 w 120"/>
                <a:gd name="T7" fmla="*/ 80 h 91"/>
                <a:gd name="T8" fmla="*/ 92 w 120"/>
                <a:gd name="T9" fmla="*/ 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91">
                  <a:moveTo>
                    <a:pt x="92" y="9"/>
                  </a:moveTo>
                  <a:cubicBezTo>
                    <a:pt x="69" y="0"/>
                    <a:pt x="15" y="2"/>
                    <a:pt x="8" y="38"/>
                  </a:cubicBezTo>
                  <a:cubicBezTo>
                    <a:pt x="0" y="76"/>
                    <a:pt x="23" y="88"/>
                    <a:pt x="49" y="91"/>
                  </a:cubicBezTo>
                  <a:cubicBezTo>
                    <a:pt x="49" y="91"/>
                    <a:pt x="72" y="80"/>
                    <a:pt x="73" y="80"/>
                  </a:cubicBezTo>
                  <a:cubicBezTo>
                    <a:pt x="95" y="76"/>
                    <a:pt x="120" y="20"/>
                    <a:pt x="92" y="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8" name="Freeform 205">
              <a:extLst>
                <a:ext uri="{FF2B5EF4-FFF2-40B4-BE49-F238E27FC236}">
                  <a16:creationId xmlns:a16="http://schemas.microsoft.com/office/drawing/2014/main" id="{2860ACE0-DCD5-8A52-B520-A2DBEBA51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76888" y="3467100"/>
              <a:ext cx="519113" cy="303213"/>
            </a:xfrm>
            <a:custGeom>
              <a:avLst/>
              <a:gdLst>
                <a:gd name="T0" fmla="*/ 111 w 138"/>
                <a:gd name="T1" fmla="*/ 69 h 81"/>
                <a:gd name="T2" fmla="*/ 12 w 138"/>
                <a:gd name="T3" fmla="*/ 37 h 81"/>
                <a:gd name="T4" fmla="*/ 46 w 138"/>
                <a:gd name="T5" fmla="*/ 0 h 81"/>
                <a:gd name="T6" fmla="*/ 85 w 138"/>
                <a:gd name="T7" fmla="*/ 1 h 81"/>
                <a:gd name="T8" fmla="*/ 111 w 138"/>
                <a:gd name="T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81">
                  <a:moveTo>
                    <a:pt x="111" y="69"/>
                  </a:moveTo>
                  <a:cubicBezTo>
                    <a:pt x="89" y="81"/>
                    <a:pt x="23" y="72"/>
                    <a:pt x="12" y="37"/>
                  </a:cubicBezTo>
                  <a:cubicBezTo>
                    <a:pt x="0" y="0"/>
                    <a:pt x="21" y="5"/>
                    <a:pt x="46" y="0"/>
                  </a:cubicBezTo>
                  <a:cubicBezTo>
                    <a:pt x="46" y="0"/>
                    <a:pt x="84" y="1"/>
                    <a:pt x="85" y="1"/>
                  </a:cubicBezTo>
                  <a:cubicBezTo>
                    <a:pt x="108" y="3"/>
                    <a:pt x="138" y="55"/>
                    <a:pt x="111" y="6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9" name="Freeform 206">
              <a:extLst>
                <a:ext uri="{FF2B5EF4-FFF2-40B4-BE49-F238E27FC236}">
                  <a16:creationId xmlns:a16="http://schemas.microsoft.com/office/drawing/2014/main" id="{D4FE803F-8102-263C-CFA7-9F9248F94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747712"/>
              <a:ext cx="3236913" cy="2587625"/>
            </a:xfrm>
            <a:custGeom>
              <a:avLst/>
              <a:gdLst>
                <a:gd name="T0" fmla="*/ 571 w 862"/>
                <a:gd name="T1" fmla="*/ 576 h 689"/>
                <a:gd name="T2" fmla="*/ 826 w 862"/>
                <a:gd name="T3" fmla="*/ 579 h 689"/>
                <a:gd name="T4" fmla="*/ 826 w 862"/>
                <a:gd name="T5" fmla="*/ 62 h 689"/>
                <a:gd name="T6" fmla="*/ 662 w 862"/>
                <a:gd name="T7" fmla="*/ 16 h 689"/>
                <a:gd name="T8" fmla="*/ 715 w 862"/>
                <a:gd name="T9" fmla="*/ 274 h 689"/>
                <a:gd name="T10" fmla="*/ 600 w 862"/>
                <a:gd name="T11" fmla="*/ 517 h 689"/>
                <a:gd name="T12" fmla="*/ 0 w 862"/>
                <a:gd name="T13" fmla="*/ 667 h 689"/>
                <a:gd name="T14" fmla="*/ 571 w 862"/>
                <a:gd name="T15" fmla="*/ 576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689">
                  <a:moveTo>
                    <a:pt x="571" y="576"/>
                  </a:moveTo>
                  <a:cubicBezTo>
                    <a:pt x="571" y="576"/>
                    <a:pt x="704" y="508"/>
                    <a:pt x="826" y="579"/>
                  </a:cubicBezTo>
                  <a:cubicBezTo>
                    <a:pt x="826" y="62"/>
                    <a:pt x="826" y="62"/>
                    <a:pt x="826" y="62"/>
                  </a:cubicBezTo>
                  <a:cubicBezTo>
                    <a:pt x="826" y="62"/>
                    <a:pt x="828" y="0"/>
                    <a:pt x="662" y="16"/>
                  </a:cubicBezTo>
                  <a:cubicBezTo>
                    <a:pt x="662" y="16"/>
                    <a:pt x="649" y="132"/>
                    <a:pt x="715" y="274"/>
                  </a:cubicBezTo>
                  <a:cubicBezTo>
                    <a:pt x="715" y="274"/>
                    <a:pt x="862" y="461"/>
                    <a:pt x="600" y="517"/>
                  </a:cubicBezTo>
                  <a:cubicBezTo>
                    <a:pt x="600" y="517"/>
                    <a:pt x="522" y="572"/>
                    <a:pt x="0" y="667"/>
                  </a:cubicBezTo>
                  <a:cubicBezTo>
                    <a:pt x="0" y="667"/>
                    <a:pt x="375" y="689"/>
                    <a:pt x="571" y="576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" name="TextBox 344">
            <a:extLst>
              <a:ext uri="{FF2B5EF4-FFF2-40B4-BE49-F238E27FC236}">
                <a16:creationId xmlns:a16="http://schemas.microsoft.com/office/drawing/2014/main" id="{A8844528-0CE1-301D-F334-AA8BB823C921}"/>
              </a:ext>
            </a:extLst>
          </p:cNvPr>
          <p:cNvSpPr txBox="1"/>
          <p:nvPr/>
        </p:nvSpPr>
        <p:spPr>
          <a:xfrm rot="208081">
            <a:off x="1272149" y="4637217"/>
            <a:ext cx="7088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b="1" dirty="0">
                <a:solidFill>
                  <a:schemeClr val="bg1"/>
                </a:solidFill>
              </a:rPr>
              <a:t>WWW</a:t>
            </a:r>
            <a:endParaRPr lang="id-ID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5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0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BDAF6F-8943-4B80-D536-E20807A9E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2555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10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9973CD19-EF7A-015A-7A1C-713E882F4ED1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7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7BE33C3-68CD-9A38-436A-FCE1F63D32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57B1B66-9365-93F1-2686-0A99A3E9DB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:a16="http://schemas.microsoft.com/office/drawing/2014/main" id="{C960251F-3124-ABE1-0356-346D75BB9B70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0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7915041-B9FF-A168-09D4-5379751003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F0351DB-E519-32B8-8B91-6858D8904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F6044268-F5A1-CED0-510A-BB8539A951D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28575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11</a:t>
            </a:fld>
            <a:endParaRPr lang="id-ID" sz="105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57B25B-64E1-9157-7001-DE8430BD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2555"/>
          </a:xfrm>
          <a:prstGeom prst="rect">
            <a:avLst/>
          </a:prstGeom>
        </p:spPr>
      </p:pic>
      <p:grpSp>
        <p:nvGrpSpPr>
          <p:cNvPr id="6" name="Group 9">
            <a:extLst>
              <a:ext uri="{FF2B5EF4-FFF2-40B4-BE49-F238E27FC236}">
                <a16:creationId xmlns:a16="http://schemas.microsoft.com/office/drawing/2014/main" id="{6ED0C1AA-95DC-917E-B215-A83282003609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7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121FAFC-CB97-6E75-C589-2055E60A70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291F625-47D5-A538-0723-03F37AB997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:a16="http://schemas.microsoft.com/office/drawing/2014/main" id="{BCC6F16A-F4D5-A28B-068A-87E31835F710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0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C49FB66-0F16-8695-2237-17548C7177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E5A1693-F007-336E-1A2C-124BE24F7DE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5CD7E108-7264-E87D-3055-3593C3CE37E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83247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2768600"/>
            <a:ext cx="9144000" cy="1562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2" name="TextBox 51"/>
          <p:cNvSpPr txBox="1"/>
          <p:nvPr/>
        </p:nvSpPr>
        <p:spPr>
          <a:xfrm>
            <a:off x="538568" y="2930435"/>
            <a:ext cx="80669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Mais finalement…</a:t>
            </a:r>
          </a:p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Internet et le web c’est la même chose ???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Oval 5">
            <a:extLst>
              <a:ext uri="{FF2B5EF4-FFF2-40B4-BE49-F238E27FC236}">
                <a16:creationId xmlns:a16="http://schemas.microsoft.com/office/drawing/2014/main" id="{4263F9D1-8442-5197-CB7D-300B998B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5" y="755812"/>
            <a:ext cx="1141450" cy="114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5B64DB4B-B4F3-0252-5C8F-B82F2FC8F341}"/>
              </a:ext>
            </a:extLst>
          </p:cNvPr>
          <p:cNvSpPr txBox="1"/>
          <p:nvPr/>
        </p:nvSpPr>
        <p:spPr>
          <a:xfrm>
            <a:off x="4362647" y="696933"/>
            <a:ext cx="418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chemeClr val="bg1"/>
                </a:solidFill>
                <a:latin typeface="Clarendon" pitchFamily="2" charset="0"/>
              </a:rPr>
              <a:t>?</a:t>
            </a:r>
            <a:endParaRPr lang="id-ID" sz="7200" b="1" dirty="0">
              <a:solidFill>
                <a:schemeClr val="bg1"/>
              </a:solidFill>
              <a:latin typeface="Clarendo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65CF0E-A76A-088E-60A9-19DABDBA6827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611EF9-9531-41B0-F5CB-A63A2AF20504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BAD762D-6695-9837-FE15-DABC0A64A80D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12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19E7FC5D-B4D0-9D03-A453-AC61BA918B1B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58DDD0A-FEA2-E781-936D-E2A5A438F8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782CAD3-C4D2-DA19-868E-F0A378D093C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0D2382E2-1A1E-CCDF-EFBD-039AFC6BBAAD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1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0B95270-565F-C814-A3D9-1A4B9300CB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744541C-CD2C-D99D-461C-27780C53188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1E991E9D-609F-89CD-9D5A-56EAEC7C4B4F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855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83208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1069843" y="2228671"/>
            <a:ext cx="75244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2. MÉTHODOLIE DE CRÉATION</a:t>
            </a:r>
          </a:p>
          <a:p>
            <a:pPr algn="ctr"/>
            <a:r>
              <a:rPr lang="fr-FR" sz="3600" b="1" dirty="0">
                <a:solidFill>
                  <a:schemeClr val="bg1"/>
                </a:solidFill>
              </a:rPr>
              <a:t>ET PUBLICATION D’UNE «page HTML »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855606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Créer une page HTML et la rendre publiquement accessible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552941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0068DB96-C063-9462-E2DD-EEEFE7F0496E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CF9933-C1B4-E3AE-09A4-993B5942F5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FFF50D8-8F73-9950-1567-3847641602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99B4526B-4586-578B-FFA7-B8131FF24839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0D9B5DF-A250-824D-A754-3BF8EFF1B8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1A6D92C-2966-872E-B315-A6EE46AEBF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F126C830-A0C8-8EE6-29EE-A60BBF6DC5CC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A84C980-89C5-E257-B20C-03B2F45A376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24D803-998E-F4B3-74A6-6F0827561D88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2B53D988-FA02-67FD-A648-B9872162949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13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6800" y="0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TextBox 37"/>
          <p:cNvSpPr txBox="1"/>
          <p:nvPr/>
        </p:nvSpPr>
        <p:spPr>
          <a:xfrm>
            <a:off x="1928843" y="4593187"/>
            <a:ext cx="1817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Authentification :</a:t>
            </a:r>
          </a:p>
          <a:p>
            <a:pPr algn="ctr"/>
            <a:r>
              <a:rPr lang="fr-FR" sz="1100" b="1" dirty="0">
                <a:solidFill>
                  <a:schemeClr val="bg1">
                    <a:lumMod val="85000"/>
                  </a:schemeClr>
                </a:solidFill>
              </a:rPr>
              <a:t>Adresse du serveur</a:t>
            </a:r>
          </a:p>
          <a:p>
            <a:pPr algn="ctr"/>
            <a:r>
              <a:rPr lang="fr-FR" sz="1100" b="1" dirty="0">
                <a:solidFill>
                  <a:schemeClr val="bg1">
                    <a:lumMod val="85000"/>
                  </a:schemeClr>
                </a:solidFill>
              </a:rPr>
              <a:t>Login</a:t>
            </a:r>
          </a:p>
          <a:p>
            <a:pPr algn="ctr"/>
            <a:r>
              <a:rPr lang="fr-FR" sz="1100" b="1" dirty="0">
                <a:solidFill>
                  <a:schemeClr val="bg1">
                    <a:lumMod val="85000"/>
                  </a:schemeClr>
                </a:solidFill>
              </a:rPr>
              <a:t>Mot de passe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370134" y="975445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CRÉATION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14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72" name="TextBox 3">
            <a:extLst>
              <a:ext uri="{FF2B5EF4-FFF2-40B4-BE49-F238E27FC236}">
                <a16:creationId xmlns:a16="http://schemas.microsoft.com/office/drawing/2014/main" id="{7620DA64-87CB-0DAD-3DEF-1FEFCF4791A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8" name="Group 86">
            <a:extLst>
              <a:ext uri="{FF2B5EF4-FFF2-40B4-BE49-F238E27FC236}">
                <a16:creationId xmlns:a16="http://schemas.microsoft.com/office/drawing/2014/main" id="{7EA0536B-AA0B-3B09-7E31-2C5D84E7302C}"/>
              </a:ext>
            </a:extLst>
          </p:cNvPr>
          <p:cNvGrpSpPr/>
          <p:nvPr/>
        </p:nvGrpSpPr>
        <p:grpSpPr>
          <a:xfrm>
            <a:off x="7988911" y="2905020"/>
            <a:ext cx="310014" cy="449520"/>
            <a:chOff x="-990600" y="3375025"/>
            <a:chExt cx="571500" cy="828675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9C0CC15-BF01-CBBA-B992-E204CA6E0E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90600" y="3375025"/>
              <a:ext cx="571500" cy="828675"/>
            </a:xfrm>
            <a:custGeom>
              <a:avLst/>
              <a:gdLst>
                <a:gd name="T0" fmla="*/ 131 w 152"/>
                <a:gd name="T1" fmla="*/ 0 h 220"/>
                <a:gd name="T2" fmla="*/ 21 w 152"/>
                <a:gd name="T3" fmla="*/ 0 h 220"/>
                <a:gd name="T4" fmla="*/ 0 w 152"/>
                <a:gd name="T5" fmla="*/ 21 h 220"/>
                <a:gd name="T6" fmla="*/ 0 w 152"/>
                <a:gd name="T7" fmla="*/ 199 h 220"/>
                <a:gd name="T8" fmla="*/ 21 w 152"/>
                <a:gd name="T9" fmla="*/ 220 h 220"/>
                <a:gd name="T10" fmla="*/ 131 w 152"/>
                <a:gd name="T11" fmla="*/ 220 h 220"/>
                <a:gd name="T12" fmla="*/ 152 w 152"/>
                <a:gd name="T13" fmla="*/ 199 h 220"/>
                <a:gd name="T14" fmla="*/ 152 w 152"/>
                <a:gd name="T15" fmla="*/ 21 h 220"/>
                <a:gd name="T16" fmla="*/ 131 w 152"/>
                <a:gd name="T17" fmla="*/ 0 h 220"/>
                <a:gd name="T18" fmla="*/ 138 w 152"/>
                <a:gd name="T19" fmla="*/ 199 h 220"/>
                <a:gd name="T20" fmla="*/ 131 w 152"/>
                <a:gd name="T21" fmla="*/ 206 h 220"/>
                <a:gd name="T22" fmla="*/ 21 w 152"/>
                <a:gd name="T23" fmla="*/ 206 h 220"/>
                <a:gd name="T24" fmla="*/ 14 w 152"/>
                <a:gd name="T25" fmla="*/ 199 h 220"/>
                <a:gd name="T26" fmla="*/ 14 w 152"/>
                <a:gd name="T27" fmla="*/ 186 h 220"/>
                <a:gd name="T28" fmla="*/ 138 w 152"/>
                <a:gd name="T29" fmla="*/ 186 h 220"/>
                <a:gd name="T30" fmla="*/ 138 w 152"/>
                <a:gd name="T31" fmla="*/ 199 h 220"/>
                <a:gd name="T32" fmla="*/ 138 w 152"/>
                <a:gd name="T33" fmla="*/ 179 h 220"/>
                <a:gd name="T34" fmla="*/ 14 w 152"/>
                <a:gd name="T35" fmla="*/ 179 h 220"/>
                <a:gd name="T36" fmla="*/ 14 w 152"/>
                <a:gd name="T37" fmla="*/ 41 h 220"/>
                <a:gd name="T38" fmla="*/ 138 w 152"/>
                <a:gd name="T39" fmla="*/ 41 h 220"/>
                <a:gd name="T40" fmla="*/ 138 w 152"/>
                <a:gd name="T41" fmla="*/ 179 h 220"/>
                <a:gd name="T42" fmla="*/ 138 w 152"/>
                <a:gd name="T43" fmla="*/ 34 h 220"/>
                <a:gd name="T44" fmla="*/ 14 w 152"/>
                <a:gd name="T45" fmla="*/ 34 h 220"/>
                <a:gd name="T46" fmla="*/ 14 w 152"/>
                <a:gd name="T47" fmla="*/ 21 h 220"/>
                <a:gd name="T48" fmla="*/ 21 w 152"/>
                <a:gd name="T49" fmla="*/ 14 h 220"/>
                <a:gd name="T50" fmla="*/ 131 w 152"/>
                <a:gd name="T51" fmla="*/ 14 h 220"/>
                <a:gd name="T52" fmla="*/ 138 w 152"/>
                <a:gd name="T53" fmla="*/ 21 h 220"/>
                <a:gd name="T54" fmla="*/ 138 w 152"/>
                <a:gd name="T55" fmla="*/ 3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2" h="220">
                  <a:moveTo>
                    <a:pt x="13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0" y="211"/>
                    <a:pt x="10" y="220"/>
                    <a:pt x="21" y="220"/>
                  </a:cubicBezTo>
                  <a:cubicBezTo>
                    <a:pt x="131" y="220"/>
                    <a:pt x="131" y="220"/>
                    <a:pt x="131" y="220"/>
                  </a:cubicBezTo>
                  <a:cubicBezTo>
                    <a:pt x="142" y="220"/>
                    <a:pt x="152" y="211"/>
                    <a:pt x="152" y="199"/>
                  </a:cubicBezTo>
                  <a:cubicBezTo>
                    <a:pt x="152" y="21"/>
                    <a:pt x="152" y="21"/>
                    <a:pt x="152" y="21"/>
                  </a:cubicBezTo>
                  <a:cubicBezTo>
                    <a:pt x="152" y="9"/>
                    <a:pt x="142" y="0"/>
                    <a:pt x="131" y="0"/>
                  </a:cubicBezTo>
                  <a:close/>
                  <a:moveTo>
                    <a:pt x="138" y="199"/>
                  </a:moveTo>
                  <a:cubicBezTo>
                    <a:pt x="138" y="203"/>
                    <a:pt x="135" y="206"/>
                    <a:pt x="131" y="206"/>
                  </a:cubicBezTo>
                  <a:cubicBezTo>
                    <a:pt x="21" y="206"/>
                    <a:pt x="21" y="206"/>
                    <a:pt x="21" y="206"/>
                  </a:cubicBezTo>
                  <a:cubicBezTo>
                    <a:pt x="17" y="206"/>
                    <a:pt x="14" y="203"/>
                    <a:pt x="14" y="199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38" y="186"/>
                    <a:pt x="138" y="186"/>
                    <a:pt x="138" y="186"/>
                  </a:cubicBezTo>
                  <a:lnTo>
                    <a:pt x="138" y="199"/>
                  </a:lnTo>
                  <a:close/>
                  <a:moveTo>
                    <a:pt x="138" y="179"/>
                  </a:moveTo>
                  <a:cubicBezTo>
                    <a:pt x="14" y="179"/>
                    <a:pt x="14" y="179"/>
                    <a:pt x="14" y="179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8" y="41"/>
                    <a:pt x="138" y="41"/>
                    <a:pt x="138" y="41"/>
                  </a:cubicBezTo>
                  <a:lnTo>
                    <a:pt x="138" y="179"/>
                  </a:lnTo>
                  <a:close/>
                  <a:moveTo>
                    <a:pt x="138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17"/>
                    <a:pt x="17" y="14"/>
                    <a:pt x="21" y="14"/>
                  </a:cubicBezTo>
                  <a:cubicBezTo>
                    <a:pt x="131" y="14"/>
                    <a:pt x="131" y="14"/>
                    <a:pt x="131" y="14"/>
                  </a:cubicBezTo>
                  <a:cubicBezTo>
                    <a:pt x="135" y="14"/>
                    <a:pt x="138" y="17"/>
                    <a:pt x="138" y="21"/>
                  </a:cubicBezTo>
                  <a:lnTo>
                    <a:pt x="138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4ABF718-DC65-6D39-987D-56AD416BD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7238" y="3454400"/>
              <a:ext cx="104775" cy="22225"/>
            </a:xfrm>
            <a:custGeom>
              <a:avLst/>
              <a:gdLst>
                <a:gd name="T0" fmla="*/ 28 w 28"/>
                <a:gd name="T1" fmla="*/ 3 h 6"/>
                <a:gd name="T2" fmla="*/ 24 w 28"/>
                <a:gd name="T3" fmla="*/ 6 h 6"/>
                <a:gd name="T4" fmla="*/ 4 w 28"/>
                <a:gd name="T5" fmla="*/ 6 h 6"/>
                <a:gd name="T6" fmla="*/ 0 w 28"/>
                <a:gd name="T7" fmla="*/ 3 h 6"/>
                <a:gd name="T8" fmla="*/ 0 w 28"/>
                <a:gd name="T9" fmla="*/ 3 h 6"/>
                <a:gd name="T10" fmla="*/ 4 w 28"/>
                <a:gd name="T11" fmla="*/ 0 h 6"/>
                <a:gd name="T12" fmla="*/ 24 w 28"/>
                <a:gd name="T13" fmla="*/ 0 h 6"/>
                <a:gd name="T14" fmla="*/ 28 w 28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">
                  <a:moveTo>
                    <a:pt x="28" y="3"/>
                  </a:moveTo>
                  <a:cubicBezTo>
                    <a:pt x="28" y="5"/>
                    <a:pt x="26" y="6"/>
                    <a:pt x="2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891ED3F-28F5-27D5-4B3D-6CCDA0C8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0250" y="4097338"/>
              <a:ext cx="52387" cy="26988"/>
            </a:xfrm>
            <a:custGeom>
              <a:avLst/>
              <a:gdLst>
                <a:gd name="T0" fmla="*/ 14 w 14"/>
                <a:gd name="T1" fmla="*/ 4 h 7"/>
                <a:gd name="T2" fmla="*/ 10 w 14"/>
                <a:gd name="T3" fmla="*/ 7 h 7"/>
                <a:gd name="T4" fmla="*/ 4 w 14"/>
                <a:gd name="T5" fmla="*/ 7 h 7"/>
                <a:gd name="T6" fmla="*/ 0 w 14"/>
                <a:gd name="T7" fmla="*/ 4 h 7"/>
                <a:gd name="T8" fmla="*/ 0 w 14"/>
                <a:gd name="T9" fmla="*/ 4 h 7"/>
                <a:gd name="T10" fmla="*/ 4 w 14"/>
                <a:gd name="T11" fmla="*/ 0 h 7"/>
                <a:gd name="T12" fmla="*/ 10 w 14"/>
                <a:gd name="T13" fmla="*/ 0 h 7"/>
                <a:gd name="T14" fmla="*/ 14 w 14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4" y="6"/>
                    <a:pt x="12" y="7"/>
                    <a:pt x="1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2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2" name="Group 85">
            <a:extLst>
              <a:ext uri="{FF2B5EF4-FFF2-40B4-BE49-F238E27FC236}">
                <a16:creationId xmlns:a16="http://schemas.microsoft.com/office/drawing/2014/main" id="{E5D6963C-7DCE-4FD2-E40C-10AFB1D0F141}"/>
              </a:ext>
            </a:extLst>
          </p:cNvPr>
          <p:cNvGrpSpPr/>
          <p:nvPr/>
        </p:nvGrpSpPr>
        <p:grpSpPr>
          <a:xfrm>
            <a:off x="7928654" y="3544667"/>
            <a:ext cx="457733" cy="428740"/>
            <a:chOff x="-1117600" y="1773238"/>
            <a:chExt cx="827087" cy="774700"/>
          </a:xfrm>
          <a:solidFill>
            <a:schemeClr val="bg1"/>
          </a:solidFill>
        </p:grpSpPr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8D4C50B1-D9C2-116D-CEE2-4C2C30E9B8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12825" y="1874838"/>
              <a:ext cx="620712" cy="414338"/>
            </a:xfrm>
            <a:custGeom>
              <a:avLst/>
              <a:gdLst>
                <a:gd name="T0" fmla="*/ 158 w 165"/>
                <a:gd name="T1" fmla="*/ 0 h 110"/>
                <a:gd name="T2" fmla="*/ 6 w 165"/>
                <a:gd name="T3" fmla="*/ 0 h 110"/>
                <a:gd name="T4" fmla="*/ 0 w 165"/>
                <a:gd name="T5" fmla="*/ 7 h 110"/>
                <a:gd name="T6" fmla="*/ 0 w 165"/>
                <a:gd name="T7" fmla="*/ 103 h 110"/>
                <a:gd name="T8" fmla="*/ 6 w 165"/>
                <a:gd name="T9" fmla="*/ 110 h 110"/>
                <a:gd name="T10" fmla="*/ 158 w 165"/>
                <a:gd name="T11" fmla="*/ 110 h 110"/>
                <a:gd name="T12" fmla="*/ 165 w 165"/>
                <a:gd name="T13" fmla="*/ 103 h 110"/>
                <a:gd name="T14" fmla="*/ 165 w 165"/>
                <a:gd name="T15" fmla="*/ 7 h 110"/>
                <a:gd name="T16" fmla="*/ 158 w 165"/>
                <a:gd name="T17" fmla="*/ 0 h 110"/>
                <a:gd name="T18" fmla="*/ 158 w 165"/>
                <a:gd name="T19" fmla="*/ 103 h 110"/>
                <a:gd name="T20" fmla="*/ 6 w 165"/>
                <a:gd name="T21" fmla="*/ 103 h 110"/>
                <a:gd name="T22" fmla="*/ 6 w 165"/>
                <a:gd name="T23" fmla="*/ 7 h 110"/>
                <a:gd name="T24" fmla="*/ 158 w 165"/>
                <a:gd name="T25" fmla="*/ 7 h 110"/>
                <a:gd name="T26" fmla="*/ 158 w 165"/>
                <a:gd name="T27" fmla="*/ 10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10">
                  <a:moveTo>
                    <a:pt x="1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7"/>
                    <a:pt x="3" y="110"/>
                    <a:pt x="6" y="110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61" y="110"/>
                    <a:pt x="165" y="107"/>
                    <a:pt x="165" y="103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3"/>
                    <a:pt x="161" y="0"/>
                    <a:pt x="158" y="0"/>
                  </a:cubicBezTo>
                  <a:close/>
                  <a:moveTo>
                    <a:pt x="158" y="103"/>
                  </a:moveTo>
                  <a:cubicBezTo>
                    <a:pt x="6" y="103"/>
                    <a:pt x="6" y="103"/>
                    <a:pt x="6" y="103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58" y="7"/>
                    <a:pt x="158" y="7"/>
                    <a:pt x="158" y="7"/>
                  </a:cubicBezTo>
                  <a:lnTo>
                    <a:pt x="158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854F8FEE-08D4-EAA5-650E-3B85D4F9E4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17600" y="1773238"/>
              <a:ext cx="827087" cy="774700"/>
            </a:xfrm>
            <a:custGeom>
              <a:avLst/>
              <a:gdLst>
                <a:gd name="T0" fmla="*/ 199 w 220"/>
                <a:gd name="T1" fmla="*/ 0 h 206"/>
                <a:gd name="T2" fmla="*/ 21 w 220"/>
                <a:gd name="T3" fmla="*/ 0 h 206"/>
                <a:gd name="T4" fmla="*/ 0 w 220"/>
                <a:gd name="T5" fmla="*/ 20 h 206"/>
                <a:gd name="T6" fmla="*/ 0 w 220"/>
                <a:gd name="T7" fmla="*/ 158 h 206"/>
                <a:gd name="T8" fmla="*/ 21 w 220"/>
                <a:gd name="T9" fmla="*/ 178 h 206"/>
                <a:gd name="T10" fmla="*/ 89 w 220"/>
                <a:gd name="T11" fmla="*/ 178 h 206"/>
                <a:gd name="T12" fmla="*/ 89 w 220"/>
                <a:gd name="T13" fmla="*/ 187 h 206"/>
                <a:gd name="T14" fmla="*/ 46 w 220"/>
                <a:gd name="T15" fmla="*/ 192 h 206"/>
                <a:gd name="T16" fmla="*/ 41 w 220"/>
                <a:gd name="T17" fmla="*/ 199 h 206"/>
                <a:gd name="T18" fmla="*/ 48 w 220"/>
                <a:gd name="T19" fmla="*/ 206 h 206"/>
                <a:gd name="T20" fmla="*/ 172 w 220"/>
                <a:gd name="T21" fmla="*/ 206 h 206"/>
                <a:gd name="T22" fmla="*/ 179 w 220"/>
                <a:gd name="T23" fmla="*/ 199 h 206"/>
                <a:gd name="T24" fmla="*/ 174 w 220"/>
                <a:gd name="T25" fmla="*/ 192 h 206"/>
                <a:gd name="T26" fmla="*/ 131 w 220"/>
                <a:gd name="T27" fmla="*/ 187 h 206"/>
                <a:gd name="T28" fmla="*/ 131 w 220"/>
                <a:gd name="T29" fmla="*/ 178 h 206"/>
                <a:gd name="T30" fmla="*/ 199 w 220"/>
                <a:gd name="T31" fmla="*/ 178 h 206"/>
                <a:gd name="T32" fmla="*/ 220 w 220"/>
                <a:gd name="T33" fmla="*/ 158 h 206"/>
                <a:gd name="T34" fmla="*/ 220 w 220"/>
                <a:gd name="T35" fmla="*/ 20 h 206"/>
                <a:gd name="T36" fmla="*/ 199 w 220"/>
                <a:gd name="T37" fmla="*/ 0 h 206"/>
                <a:gd name="T38" fmla="*/ 206 w 220"/>
                <a:gd name="T39" fmla="*/ 158 h 206"/>
                <a:gd name="T40" fmla="*/ 199 w 220"/>
                <a:gd name="T41" fmla="*/ 165 h 206"/>
                <a:gd name="T42" fmla="*/ 138 w 220"/>
                <a:gd name="T43" fmla="*/ 165 h 206"/>
                <a:gd name="T44" fmla="*/ 83 w 220"/>
                <a:gd name="T45" fmla="*/ 165 h 206"/>
                <a:gd name="T46" fmla="*/ 21 w 220"/>
                <a:gd name="T47" fmla="*/ 165 h 206"/>
                <a:gd name="T48" fmla="*/ 14 w 220"/>
                <a:gd name="T49" fmla="*/ 158 h 206"/>
                <a:gd name="T50" fmla="*/ 14 w 220"/>
                <a:gd name="T51" fmla="*/ 20 h 206"/>
                <a:gd name="T52" fmla="*/ 21 w 220"/>
                <a:gd name="T53" fmla="*/ 13 h 206"/>
                <a:gd name="T54" fmla="*/ 199 w 220"/>
                <a:gd name="T55" fmla="*/ 13 h 206"/>
                <a:gd name="T56" fmla="*/ 206 w 220"/>
                <a:gd name="T57" fmla="*/ 20 h 206"/>
                <a:gd name="T58" fmla="*/ 206 w 220"/>
                <a:gd name="T59" fmla="*/ 158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0" h="206">
                  <a:moveTo>
                    <a:pt x="199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9"/>
                    <a:pt x="9" y="178"/>
                    <a:pt x="21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87"/>
                    <a:pt x="89" y="187"/>
                    <a:pt x="89" y="187"/>
                  </a:cubicBezTo>
                  <a:cubicBezTo>
                    <a:pt x="46" y="192"/>
                    <a:pt x="46" y="192"/>
                    <a:pt x="46" y="192"/>
                  </a:cubicBezTo>
                  <a:cubicBezTo>
                    <a:pt x="43" y="193"/>
                    <a:pt x="41" y="196"/>
                    <a:pt x="41" y="199"/>
                  </a:cubicBezTo>
                  <a:cubicBezTo>
                    <a:pt x="41" y="203"/>
                    <a:pt x="44" y="206"/>
                    <a:pt x="48" y="206"/>
                  </a:cubicBezTo>
                  <a:cubicBezTo>
                    <a:pt x="172" y="206"/>
                    <a:pt x="172" y="206"/>
                    <a:pt x="172" y="206"/>
                  </a:cubicBezTo>
                  <a:cubicBezTo>
                    <a:pt x="176" y="206"/>
                    <a:pt x="179" y="203"/>
                    <a:pt x="179" y="199"/>
                  </a:cubicBezTo>
                  <a:cubicBezTo>
                    <a:pt x="179" y="196"/>
                    <a:pt x="177" y="193"/>
                    <a:pt x="174" y="192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78"/>
                    <a:pt x="131" y="178"/>
                    <a:pt x="131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211" y="178"/>
                    <a:pt x="220" y="169"/>
                    <a:pt x="220" y="158"/>
                  </a:cubicBezTo>
                  <a:cubicBezTo>
                    <a:pt x="220" y="20"/>
                    <a:pt x="220" y="20"/>
                    <a:pt x="220" y="20"/>
                  </a:cubicBezTo>
                  <a:cubicBezTo>
                    <a:pt x="220" y="9"/>
                    <a:pt x="211" y="0"/>
                    <a:pt x="199" y="0"/>
                  </a:cubicBezTo>
                  <a:close/>
                  <a:moveTo>
                    <a:pt x="206" y="158"/>
                  </a:moveTo>
                  <a:cubicBezTo>
                    <a:pt x="206" y="162"/>
                    <a:pt x="203" y="165"/>
                    <a:pt x="199" y="165"/>
                  </a:cubicBezTo>
                  <a:cubicBezTo>
                    <a:pt x="138" y="165"/>
                    <a:pt x="138" y="165"/>
                    <a:pt x="138" y="165"/>
                  </a:cubicBezTo>
                  <a:cubicBezTo>
                    <a:pt x="83" y="165"/>
                    <a:pt x="83" y="165"/>
                    <a:pt x="83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17" y="165"/>
                    <a:pt x="14" y="162"/>
                    <a:pt x="14" y="158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7"/>
                    <a:pt x="17" y="13"/>
                    <a:pt x="21" y="13"/>
                  </a:cubicBezTo>
                  <a:cubicBezTo>
                    <a:pt x="199" y="13"/>
                    <a:pt x="199" y="13"/>
                    <a:pt x="199" y="13"/>
                  </a:cubicBezTo>
                  <a:cubicBezTo>
                    <a:pt x="203" y="13"/>
                    <a:pt x="206" y="17"/>
                    <a:pt x="206" y="20"/>
                  </a:cubicBezTo>
                  <a:lnTo>
                    <a:pt x="206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39" name="Group 236">
            <a:extLst>
              <a:ext uri="{FF2B5EF4-FFF2-40B4-BE49-F238E27FC236}">
                <a16:creationId xmlns:a16="http://schemas.microsoft.com/office/drawing/2014/main" id="{5F957EB6-FC73-5323-E16D-58677820019C}"/>
              </a:ext>
            </a:extLst>
          </p:cNvPr>
          <p:cNvGrpSpPr/>
          <p:nvPr/>
        </p:nvGrpSpPr>
        <p:grpSpPr>
          <a:xfrm>
            <a:off x="659653" y="2253442"/>
            <a:ext cx="517406" cy="673925"/>
            <a:chOff x="1768475" y="2860675"/>
            <a:chExt cx="330200" cy="374650"/>
          </a:xfrm>
          <a:solidFill>
            <a:schemeClr val="bg1"/>
          </a:solidFill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F3B82071-C35A-072B-F968-FC6BDEE6C9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8475" y="2860675"/>
              <a:ext cx="330200" cy="374650"/>
            </a:xfrm>
            <a:custGeom>
              <a:avLst/>
              <a:gdLst>
                <a:gd name="T0" fmla="*/ 141 w 208"/>
                <a:gd name="T1" fmla="*/ 0 h 236"/>
                <a:gd name="T2" fmla="*/ 0 w 208"/>
                <a:gd name="T3" fmla="*/ 0 h 236"/>
                <a:gd name="T4" fmla="*/ 0 w 208"/>
                <a:gd name="T5" fmla="*/ 236 h 236"/>
                <a:gd name="T6" fmla="*/ 208 w 208"/>
                <a:gd name="T7" fmla="*/ 236 h 236"/>
                <a:gd name="T8" fmla="*/ 208 w 208"/>
                <a:gd name="T9" fmla="*/ 66 h 236"/>
                <a:gd name="T10" fmla="*/ 141 w 208"/>
                <a:gd name="T11" fmla="*/ 0 h 236"/>
                <a:gd name="T12" fmla="*/ 178 w 208"/>
                <a:gd name="T13" fmla="*/ 207 h 236"/>
                <a:gd name="T14" fmla="*/ 30 w 208"/>
                <a:gd name="T15" fmla="*/ 207 h 236"/>
                <a:gd name="T16" fmla="*/ 30 w 208"/>
                <a:gd name="T17" fmla="*/ 29 h 236"/>
                <a:gd name="T18" fmla="*/ 126 w 208"/>
                <a:gd name="T19" fmla="*/ 29 h 236"/>
                <a:gd name="T20" fmla="*/ 178 w 208"/>
                <a:gd name="T21" fmla="*/ 81 h 236"/>
                <a:gd name="T22" fmla="*/ 178 w 208"/>
                <a:gd name="T23" fmla="*/ 207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8" h="236">
                  <a:moveTo>
                    <a:pt x="141" y="0"/>
                  </a:moveTo>
                  <a:lnTo>
                    <a:pt x="0" y="0"/>
                  </a:lnTo>
                  <a:lnTo>
                    <a:pt x="0" y="236"/>
                  </a:lnTo>
                  <a:lnTo>
                    <a:pt x="208" y="236"/>
                  </a:lnTo>
                  <a:lnTo>
                    <a:pt x="208" y="66"/>
                  </a:lnTo>
                  <a:lnTo>
                    <a:pt x="141" y="0"/>
                  </a:lnTo>
                  <a:close/>
                  <a:moveTo>
                    <a:pt x="178" y="207"/>
                  </a:moveTo>
                  <a:lnTo>
                    <a:pt x="30" y="207"/>
                  </a:lnTo>
                  <a:lnTo>
                    <a:pt x="30" y="29"/>
                  </a:lnTo>
                  <a:lnTo>
                    <a:pt x="126" y="29"/>
                  </a:lnTo>
                  <a:lnTo>
                    <a:pt x="178" y="81"/>
                  </a:lnTo>
                  <a:lnTo>
                    <a:pt x="178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FB7DD860-FB36-2613-8A96-24BC61633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25" y="3024188"/>
              <a:ext cx="13970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Rectangle 7">
              <a:extLst>
                <a:ext uri="{FF2B5EF4-FFF2-40B4-BE49-F238E27FC236}">
                  <a16:creationId xmlns:a16="http://schemas.microsoft.com/office/drawing/2014/main" id="{FEFC0C24-3810-70BD-9A48-C246C4D0F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25" y="2978150"/>
              <a:ext cx="93663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Rectangle 8">
              <a:extLst>
                <a:ext uri="{FF2B5EF4-FFF2-40B4-BE49-F238E27FC236}">
                  <a16:creationId xmlns:a16="http://schemas.microsoft.com/office/drawing/2014/main" id="{CE249AC7-F4ED-E16E-6EC4-1333650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25" y="3071813"/>
              <a:ext cx="13970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A07053A4-2F73-FCEB-D8EF-C287E4187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25" y="3117850"/>
              <a:ext cx="13970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6" name="TextBox 228">
            <a:extLst>
              <a:ext uri="{FF2B5EF4-FFF2-40B4-BE49-F238E27FC236}">
                <a16:creationId xmlns:a16="http://schemas.microsoft.com/office/drawing/2014/main" id="{3390A187-1886-08B4-2466-CD71D62EC6E0}"/>
              </a:ext>
            </a:extLst>
          </p:cNvPr>
          <p:cNvSpPr txBox="1"/>
          <p:nvPr/>
        </p:nvSpPr>
        <p:spPr>
          <a:xfrm>
            <a:off x="582000" y="2996942"/>
            <a:ext cx="619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accent2"/>
                </a:solidFill>
              </a:rPr>
              <a:t>PAGE</a:t>
            </a:r>
          </a:p>
          <a:p>
            <a:pPr algn="ctr"/>
            <a:r>
              <a:rPr lang="fr-FR" sz="1400" b="1" dirty="0">
                <a:solidFill>
                  <a:schemeClr val="accent2"/>
                </a:solidFill>
              </a:rPr>
              <a:t>HTML</a:t>
            </a:r>
            <a:endParaRPr lang="id-ID" sz="1400" b="1" dirty="0">
              <a:solidFill>
                <a:schemeClr val="accent2"/>
              </a:solidFill>
            </a:endParaRPr>
          </a:p>
        </p:txBody>
      </p:sp>
      <p:cxnSp>
        <p:nvCxnSpPr>
          <p:cNvPr id="53" name="Straight Connector 97">
            <a:extLst>
              <a:ext uri="{FF2B5EF4-FFF2-40B4-BE49-F238E27FC236}">
                <a16:creationId xmlns:a16="http://schemas.microsoft.com/office/drawing/2014/main" id="{E9B919ED-D3FF-009B-FB42-F7C0D84CF793}"/>
              </a:ext>
            </a:extLst>
          </p:cNvPr>
          <p:cNvCxnSpPr/>
          <p:nvPr/>
        </p:nvCxnSpPr>
        <p:spPr>
          <a:xfrm>
            <a:off x="3838780" y="1074492"/>
            <a:ext cx="0" cy="290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193">
            <a:extLst>
              <a:ext uri="{FF2B5EF4-FFF2-40B4-BE49-F238E27FC236}">
                <a16:creationId xmlns:a16="http://schemas.microsoft.com/office/drawing/2014/main" id="{89C7213C-B312-9BD7-7F54-1BC35114E54B}"/>
              </a:ext>
            </a:extLst>
          </p:cNvPr>
          <p:cNvCxnSpPr>
            <a:cxnSpLocks/>
          </p:cNvCxnSpPr>
          <p:nvPr/>
        </p:nvCxnSpPr>
        <p:spPr>
          <a:xfrm>
            <a:off x="828406" y="3635396"/>
            <a:ext cx="0" cy="75226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Straight Connector 193">
            <a:extLst>
              <a:ext uri="{FF2B5EF4-FFF2-40B4-BE49-F238E27FC236}">
                <a16:creationId xmlns:a16="http://schemas.microsoft.com/office/drawing/2014/main" id="{65E4CFD1-E689-3998-113A-794375B9BBDD}"/>
              </a:ext>
            </a:extLst>
          </p:cNvPr>
          <p:cNvCxnSpPr>
            <a:cxnSpLocks/>
          </p:cNvCxnSpPr>
          <p:nvPr/>
        </p:nvCxnSpPr>
        <p:spPr>
          <a:xfrm flipV="1">
            <a:off x="953566" y="3635396"/>
            <a:ext cx="0" cy="73335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2" name="Organigramme : Alternative 61">
            <a:extLst>
              <a:ext uri="{FF2B5EF4-FFF2-40B4-BE49-F238E27FC236}">
                <a16:creationId xmlns:a16="http://schemas.microsoft.com/office/drawing/2014/main" id="{667E1824-35F3-E39D-D206-784F2FE11F05}"/>
              </a:ext>
            </a:extLst>
          </p:cNvPr>
          <p:cNvSpPr/>
          <p:nvPr/>
        </p:nvSpPr>
        <p:spPr>
          <a:xfrm rot="2731156">
            <a:off x="459170" y="4514590"/>
            <a:ext cx="815983" cy="1097188"/>
          </a:xfrm>
          <a:prstGeom prst="flowChartAlternateProcess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0">
              <a:rot lat="10800000" lon="11400000" rev="2700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3" name="TextBox 15"/>
          <p:cNvSpPr txBox="1"/>
          <p:nvPr/>
        </p:nvSpPr>
        <p:spPr>
          <a:xfrm>
            <a:off x="337543" y="4815539"/>
            <a:ext cx="1107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SERVEUR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LOCAL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4" name="TextBox 15">
            <a:extLst>
              <a:ext uri="{FF2B5EF4-FFF2-40B4-BE49-F238E27FC236}">
                <a16:creationId xmlns:a16="http://schemas.microsoft.com/office/drawing/2014/main" id="{EA08FEE8-3F15-851E-3FF4-B0C91365D625}"/>
              </a:ext>
            </a:extLst>
          </p:cNvPr>
          <p:cNvSpPr txBox="1"/>
          <p:nvPr/>
        </p:nvSpPr>
        <p:spPr>
          <a:xfrm>
            <a:off x="498163" y="3820921"/>
            <a:ext cx="814090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tests</a:t>
            </a:r>
            <a:endParaRPr lang="en-US" sz="1400" b="1" dirty="0">
              <a:solidFill>
                <a:schemeClr val="accent4"/>
              </a:solidFill>
            </a:endParaRPr>
          </a:p>
        </p:txBody>
      </p:sp>
      <p:sp>
        <p:nvSpPr>
          <p:cNvPr id="65" name="Organigramme : Alternative 64">
            <a:extLst>
              <a:ext uri="{FF2B5EF4-FFF2-40B4-BE49-F238E27FC236}">
                <a16:creationId xmlns:a16="http://schemas.microsoft.com/office/drawing/2014/main" id="{2BB5E536-88EF-21BE-CE5F-14533F85260D}"/>
              </a:ext>
            </a:extLst>
          </p:cNvPr>
          <p:cNvSpPr/>
          <p:nvPr/>
        </p:nvSpPr>
        <p:spPr>
          <a:xfrm rot="2731156">
            <a:off x="2391432" y="3267450"/>
            <a:ext cx="923396" cy="1027988"/>
          </a:xfrm>
          <a:prstGeom prst="flowChartAlternateProcess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0">
              <a:rot lat="10800000" lon="11400000" rev="2700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6" name="Straight Connector 97">
            <a:extLst>
              <a:ext uri="{FF2B5EF4-FFF2-40B4-BE49-F238E27FC236}">
                <a16:creationId xmlns:a16="http://schemas.microsoft.com/office/drawing/2014/main" id="{1056F1D7-A2B3-35AC-D929-C769A1180142}"/>
              </a:ext>
            </a:extLst>
          </p:cNvPr>
          <p:cNvCxnSpPr/>
          <p:nvPr/>
        </p:nvCxnSpPr>
        <p:spPr>
          <a:xfrm>
            <a:off x="1780325" y="1056253"/>
            <a:ext cx="0" cy="290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3">
            <a:extLst>
              <a:ext uri="{FF2B5EF4-FFF2-40B4-BE49-F238E27FC236}">
                <a16:creationId xmlns:a16="http://schemas.microsoft.com/office/drawing/2014/main" id="{82A3BE58-5AD2-17EF-C148-8B83731EE8F1}"/>
              </a:ext>
            </a:extLst>
          </p:cNvPr>
          <p:cNvSpPr txBox="1"/>
          <p:nvPr/>
        </p:nvSpPr>
        <p:spPr>
          <a:xfrm>
            <a:off x="2162265" y="982135"/>
            <a:ext cx="1288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TRANSFERT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FAAF7D48-F8A2-F91F-3CA8-A2EC01FE8DF0}"/>
              </a:ext>
            </a:extLst>
          </p:cNvPr>
          <p:cNvSpPr txBox="1"/>
          <p:nvPr/>
        </p:nvSpPr>
        <p:spPr>
          <a:xfrm>
            <a:off x="4093217" y="998059"/>
            <a:ext cx="1199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STOCKAGE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id="{77BE9494-21AE-FBF1-88FA-C02F8F3051B2}"/>
              </a:ext>
            </a:extLst>
          </p:cNvPr>
          <p:cNvSpPr>
            <a:spLocks noEditPoints="1"/>
          </p:cNvSpPr>
          <p:nvPr/>
        </p:nvSpPr>
        <p:spPr bwMode="auto">
          <a:xfrm>
            <a:off x="7890562" y="2193461"/>
            <a:ext cx="518529" cy="512975"/>
          </a:xfrm>
          <a:custGeom>
            <a:avLst/>
            <a:gdLst>
              <a:gd name="T0" fmla="*/ 876 w 906"/>
              <a:gd name="T1" fmla="*/ 793 h 896"/>
              <a:gd name="T2" fmla="*/ 616 w 906"/>
              <a:gd name="T3" fmla="*/ 690 h 896"/>
              <a:gd name="T4" fmla="*/ 723 w 906"/>
              <a:gd name="T5" fmla="*/ 461 h 896"/>
              <a:gd name="T6" fmla="*/ 652 w 906"/>
              <a:gd name="T7" fmla="*/ 95 h 896"/>
              <a:gd name="T8" fmla="*/ 453 w 906"/>
              <a:gd name="T9" fmla="*/ 0 h 896"/>
              <a:gd name="T10" fmla="*/ 254 w 906"/>
              <a:gd name="T11" fmla="*/ 95 h 896"/>
              <a:gd name="T12" fmla="*/ 183 w 906"/>
              <a:gd name="T13" fmla="*/ 461 h 896"/>
              <a:gd name="T14" fmla="*/ 290 w 906"/>
              <a:gd name="T15" fmla="*/ 690 h 896"/>
              <a:gd name="T16" fmla="*/ 30 w 906"/>
              <a:gd name="T17" fmla="*/ 793 h 896"/>
              <a:gd name="T18" fmla="*/ 7 w 906"/>
              <a:gd name="T19" fmla="*/ 856 h 896"/>
              <a:gd name="T20" fmla="*/ 61 w 906"/>
              <a:gd name="T21" fmla="*/ 896 h 896"/>
              <a:gd name="T22" fmla="*/ 845 w 906"/>
              <a:gd name="T23" fmla="*/ 896 h 896"/>
              <a:gd name="T24" fmla="*/ 899 w 906"/>
              <a:gd name="T25" fmla="*/ 856 h 896"/>
              <a:gd name="T26" fmla="*/ 876 w 906"/>
              <a:gd name="T27" fmla="*/ 793 h 896"/>
              <a:gd name="T28" fmla="*/ 572 w 906"/>
              <a:gd name="T29" fmla="*/ 655 h 896"/>
              <a:gd name="T30" fmla="*/ 563 w 906"/>
              <a:gd name="T31" fmla="*/ 667 h 896"/>
              <a:gd name="T32" fmla="*/ 343 w 906"/>
              <a:gd name="T33" fmla="*/ 667 h 896"/>
              <a:gd name="T34" fmla="*/ 334 w 906"/>
              <a:gd name="T35" fmla="*/ 655 h 896"/>
              <a:gd name="T36" fmla="*/ 234 w 906"/>
              <a:gd name="T37" fmla="*/ 301 h 896"/>
              <a:gd name="T38" fmla="*/ 453 w 906"/>
              <a:gd name="T39" fmla="*/ 56 h 896"/>
              <a:gd name="T40" fmla="*/ 672 w 906"/>
              <a:gd name="T41" fmla="*/ 301 h 896"/>
              <a:gd name="T42" fmla="*/ 572 w 906"/>
              <a:gd name="T43" fmla="*/ 655 h 896"/>
              <a:gd name="T44" fmla="*/ 61 w 906"/>
              <a:gd name="T45" fmla="*/ 840 h 896"/>
              <a:gd name="T46" fmla="*/ 301 w 906"/>
              <a:gd name="T47" fmla="*/ 745 h 896"/>
              <a:gd name="T48" fmla="*/ 371 w 906"/>
              <a:gd name="T49" fmla="*/ 730 h 896"/>
              <a:gd name="T50" fmla="*/ 453 w 906"/>
              <a:gd name="T51" fmla="*/ 756 h 896"/>
              <a:gd name="T52" fmla="*/ 535 w 906"/>
              <a:gd name="T53" fmla="*/ 730 h 896"/>
              <a:gd name="T54" fmla="*/ 605 w 906"/>
              <a:gd name="T55" fmla="*/ 745 h 896"/>
              <a:gd name="T56" fmla="*/ 845 w 906"/>
              <a:gd name="T57" fmla="*/ 840 h 896"/>
              <a:gd name="T58" fmla="*/ 61 w 906"/>
              <a:gd name="T59" fmla="*/ 840 h 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6" h="896">
                <a:moveTo>
                  <a:pt x="876" y="793"/>
                </a:moveTo>
                <a:cubicBezTo>
                  <a:pt x="870" y="790"/>
                  <a:pt x="768" y="723"/>
                  <a:pt x="616" y="690"/>
                </a:cubicBezTo>
                <a:cubicBezTo>
                  <a:pt x="672" y="619"/>
                  <a:pt x="708" y="524"/>
                  <a:pt x="723" y="461"/>
                </a:cubicBezTo>
                <a:cubicBezTo>
                  <a:pt x="744" y="374"/>
                  <a:pt x="736" y="202"/>
                  <a:pt x="652" y="95"/>
                </a:cubicBezTo>
                <a:cubicBezTo>
                  <a:pt x="603" y="33"/>
                  <a:pt x="534" y="0"/>
                  <a:pt x="453" y="0"/>
                </a:cubicBezTo>
                <a:cubicBezTo>
                  <a:pt x="372" y="0"/>
                  <a:pt x="303" y="33"/>
                  <a:pt x="254" y="95"/>
                </a:cubicBezTo>
                <a:cubicBezTo>
                  <a:pt x="170" y="202"/>
                  <a:pt x="162" y="374"/>
                  <a:pt x="183" y="461"/>
                </a:cubicBezTo>
                <a:cubicBezTo>
                  <a:pt x="198" y="524"/>
                  <a:pt x="234" y="619"/>
                  <a:pt x="290" y="690"/>
                </a:cubicBezTo>
                <a:cubicBezTo>
                  <a:pt x="138" y="723"/>
                  <a:pt x="36" y="790"/>
                  <a:pt x="30" y="793"/>
                </a:cubicBezTo>
                <a:cubicBezTo>
                  <a:pt x="9" y="807"/>
                  <a:pt x="0" y="833"/>
                  <a:pt x="7" y="856"/>
                </a:cubicBezTo>
                <a:cubicBezTo>
                  <a:pt x="15" y="880"/>
                  <a:pt x="36" y="896"/>
                  <a:pt x="61" y="896"/>
                </a:cubicBezTo>
                <a:cubicBezTo>
                  <a:pt x="845" y="896"/>
                  <a:pt x="845" y="896"/>
                  <a:pt x="845" y="896"/>
                </a:cubicBezTo>
                <a:cubicBezTo>
                  <a:pt x="870" y="896"/>
                  <a:pt x="891" y="880"/>
                  <a:pt x="899" y="856"/>
                </a:cubicBezTo>
                <a:cubicBezTo>
                  <a:pt x="906" y="833"/>
                  <a:pt x="897" y="807"/>
                  <a:pt x="876" y="793"/>
                </a:cubicBezTo>
                <a:close/>
                <a:moveTo>
                  <a:pt x="572" y="655"/>
                </a:moveTo>
                <a:cubicBezTo>
                  <a:pt x="563" y="667"/>
                  <a:pt x="563" y="667"/>
                  <a:pt x="563" y="667"/>
                </a:cubicBezTo>
                <a:cubicBezTo>
                  <a:pt x="497" y="743"/>
                  <a:pt x="409" y="743"/>
                  <a:pt x="343" y="667"/>
                </a:cubicBezTo>
                <a:cubicBezTo>
                  <a:pt x="334" y="655"/>
                  <a:pt x="334" y="655"/>
                  <a:pt x="334" y="655"/>
                </a:cubicBezTo>
                <a:cubicBezTo>
                  <a:pt x="256" y="556"/>
                  <a:pt x="217" y="426"/>
                  <a:pt x="234" y="301"/>
                </a:cubicBezTo>
                <a:cubicBezTo>
                  <a:pt x="249" y="181"/>
                  <a:pt x="317" y="56"/>
                  <a:pt x="453" y="56"/>
                </a:cubicBezTo>
                <a:cubicBezTo>
                  <a:pt x="589" y="56"/>
                  <a:pt x="657" y="181"/>
                  <a:pt x="672" y="301"/>
                </a:cubicBezTo>
                <a:cubicBezTo>
                  <a:pt x="689" y="426"/>
                  <a:pt x="651" y="556"/>
                  <a:pt x="572" y="655"/>
                </a:cubicBezTo>
                <a:close/>
                <a:moveTo>
                  <a:pt x="61" y="840"/>
                </a:moveTo>
                <a:cubicBezTo>
                  <a:pt x="65" y="837"/>
                  <a:pt x="160" y="775"/>
                  <a:pt x="301" y="745"/>
                </a:cubicBezTo>
                <a:cubicBezTo>
                  <a:pt x="371" y="730"/>
                  <a:pt x="371" y="730"/>
                  <a:pt x="371" y="730"/>
                </a:cubicBezTo>
                <a:cubicBezTo>
                  <a:pt x="396" y="746"/>
                  <a:pt x="423" y="756"/>
                  <a:pt x="453" y="756"/>
                </a:cubicBezTo>
                <a:cubicBezTo>
                  <a:pt x="483" y="756"/>
                  <a:pt x="510" y="746"/>
                  <a:pt x="535" y="730"/>
                </a:cubicBezTo>
                <a:cubicBezTo>
                  <a:pt x="605" y="745"/>
                  <a:pt x="605" y="745"/>
                  <a:pt x="605" y="745"/>
                </a:cubicBezTo>
                <a:cubicBezTo>
                  <a:pt x="745" y="775"/>
                  <a:pt x="840" y="836"/>
                  <a:pt x="845" y="840"/>
                </a:cubicBezTo>
                <a:lnTo>
                  <a:pt x="61" y="8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75" name="Straight Connector 97">
            <a:extLst>
              <a:ext uri="{FF2B5EF4-FFF2-40B4-BE49-F238E27FC236}">
                <a16:creationId xmlns:a16="http://schemas.microsoft.com/office/drawing/2014/main" id="{16E43506-C525-1C4F-0B34-AA5F7557F0A7}"/>
              </a:ext>
            </a:extLst>
          </p:cNvPr>
          <p:cNvCxnSpPr/>
          <p:nvPr/>
        </p:nvCxnSpPr>
        <p:spPr>
          <a:xfrm>
            <a:off x="5577081" y="1021916"/>
            <a:ext cx="0" cy="290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3">
            <a:extLst>
              <a:ext uri="{FF2B5EF4-FFF2-40B4-BE49-F238E27FC236}">
                <a16:creationId xmlns:a16="http://schemas.microsoft.com/office/drawing/2014/main" id="{81ECD734-8F3B-F971-3870-0F9C750A709B}"/>
              </a:ext>
            </a:extLst>
          </p:cNvPr>
          <p:cNvSpPr txBox="1"/>
          <p:nvPr/>
        </p:nvSpPr>
        <p:spPr>
          <a:xfrm>
            <a:off x="6099079" y="990232"/>
            <a:ext cx="7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2"/>
                </a:solidFill>
              </a:rPr>
              <a:t>ACCÈS</a:t>
            </a:r>
          </a:p>
        </p:txBody>
      </p:sp>
      <p:cxnSp>
        <p:nvCxnSpPr>
          <p:cNvPr id="77" name="Straight Connector 97">
            <a:extLst>
              <a:ext uri="{FF2B5EF4-FFF2-40B4-BE49-F238E27FC236}">
                <a16:creationId xmlns:a16="http://schemas.microsoft.com/office/drawing/2014/main" id="{0BF8ECCA-CFA8-E50D-076A-E32821EFAC4D}"/>
              </a:ext>
            </a:extLst>
          </p:cNvPr>
          <p:cNvCxnSpPr/>
          <p:nvPr/>
        </p:nvCxnSpPr>
        <p:spPr>
          <a:xfrm>
            <a:off x="7391007" y="1074492"/>
            <a:ext cx="0" cy="290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3">
            <a:extLst>
              <a:ext uri="{FF2B5EF4-FFF2-40B4-BE49-F238E27FC236}">
                <a16:creationId xmlns:a16="http://schemas.microsoft.com/office/drawing/2014/main" id="{8B749A59-F965-C933-798B-ACD76A75B2A5}"/>
              </a:ext>
            </a:extLst>
          </p:cNvPr>
          <p:cNvSpPr txBox="1"/>
          <p:nvPr/>
        </p:nvSpPr>
        <p:spPr>
          <a:xfrm>
            <a:off x="7722168" y="983316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CLIENT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79" name="TextBox 37">
            <a:extLst>
              <a:ext uri="{FF2B5EF4-FFF2-40B4-BE49-F238E27FC236}">
                <a16:creationId xmlns:a16="http://schemas.microsoft.com/office/drawing/2014/main" id="{2D722CBF-EA01-F39A-D4FC-804629E8A1A8}"/>
              </a:ext>
            </a:extLst>
          </p:cNvPr>
          <p:cNvSpPr txBox="1"/>
          <p:nvPr/>
        </p:nvSpPr>
        <p:spPr>
          <a:xfrm>
            <a:off x="178122" y="1329158"/>
            <a:ext cx="1495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Programmation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581F7607-64CB-30E5-A07D-145A807CFA4F}"/>
              </a:ext>
            </a:extLst>
          </p:cNvPr>
          <p:cNvCxnSpPr>
            <a:cxnSpLocks/>
          </p:cNvCxnSpPr>
          <p:nvPr/>
        </p:nvCxnSpPr>
        <p:spPr>
          <a:xfrm>
            <a:off x="1389887" y="2409148"/>
            <a:ext cx="28274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12A5102E-0D1E-ED83-DB63-6CE84784EC07}"/>
              </a:ext>
            </a:extLst>
          </p:cNvPr>
          <p:cNvCxnSpPr>
            <a:cxnSpLocks/>
          </p:cNvCxnSpPr>
          <p:nvPr/>
        </p:nvCxnSpPr>
        <p:spPr>
          <a:xfrm flipH="1">
            <a:off x="1389887" y="2572457"/>
            <a:ext cx="28274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37">
            <a:extLst>
              <a:ext uri="{FF2B5EF4-FFF2-40B4-BE49-F238E27FC236}">
                <a16:creationId xmlns:a16="http://schemas.microsoft.com/office/drawing/2014/main" id="{337F3176-E74C-4336-2B25-40573B896591}"/>
              </a:ext>
            </a:extLst>
          </p:cNvPr>
          <p:cNvSpPr txBox="1"/>
          <p:nvPr/>
        </p:nvSpPr>
        <p:spPr>
          <a:xfrm>
            <a:off x="1878772" y="1297056"/>
            <a:ext cx="1817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Des pages et des contenus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au serveur</a:t>
            </a:r>
          </a:p>
        </p:txBody>
      </p:sp>
      <p:sp>
        <p:nvSpPr>
          <p:cNvPr id="92" name="TextBox 15">
            <a:extLst>
              <a:ext uri="{FF2B5EF4-FFF2-40B4-BE49-F238E27FC236}">
                <a16:creationId xmlns:a16="http://schemas.microsoft.com/office/drawing/2014/main" id="{F5F6189F-1D9F-4EB4-49C5-5958BDC37C5C}"/>
              </a:ext>
            </a:extLst>
          </p:cNvPr>
          <p:cNvSpPr txBox="1"/>
          <p:nvPr/>
        </p:nvSpPr>
        <p:spPr>
          <a:xfrm>
            <a:off x="2288899" y="3377956"/>
            <a:ext cx="1107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LOGICIEL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(S)FTP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SSH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98" name="TextBox 37">
            <a:extLst>
              <a:ext uri="{FF2B5EF4-FFF2-40B4-BE49-F238E27FC236}">
                <a16:creationId xmlns:a16="http://schemas.microsoft.com/office/drawing/2014/main" id="{B81AA1E0-2039-5F4F-1442-7BFB2846CA73}"/>
              </a:ext>
            </a:extLst>
          </p:cNvPr>
          <p:cNvSpPr txBox="1"/>
          <p:nvPr/>
        </p:nvSpPr>
        <p:spPr>
          <a:xfrm>
            <a:off x="3774377" y="1297056"/>
            <a:ext cx="1817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Le serveur : </a:t>
            </a:r>
            <a:br>
              <a:rPr lang="fr-FR" sz="1100" dirty="0">
                <a:solidFill>
                  <a:schemeClr val="accent4"/>
                </a:solidFill>
              </a:rPr>
            </a:br>
            <a:r>
              <a:rPr lang="fr-FR" sz="1100" dirty="0">
                <a:solidFill>
                  <a:schemeClr val="accent4"/>
                </a:solidFill>
              </a:rPr>
              <a:t>stocke les fichiers du site (pages HTML, images…) </a:t>
            </a:r>
            <a:br>
              <a:rPr lang="fr-FR" sz="1100" dirty="0">
                <a:solidFill>
                  <a:schemeClr val="accent4"/>
                </a:solidFill>
              </a:rPr>
            </a:br>
            <a:r>
              <a:rPr lang="fr-FR" sz="1100" dirty="0">
                <a:solidFill>
                  <a:schemeClr val="accent4"/>
                </a:solidFill>
              </a:rPr>
              <a:t>Distribue ces fichiers </a:t>
            </a:r>
          </a:p>
        </p:txBody>
      </p:sp>
      <p:pic>
        <p:nvPicPr>
          <p:cNvPr id="100" name="Graphique 99">
            <a:extLst>
              <a:ext uri="{FF2B5EF4-FFF2-40B4-BE49-F238E27FC236}">
                <a16:creationId xmlns:a16="http://schemas.microsoft.com/office/drawing/2014/main" id="{0841DEFC-5A90-20E7-B7B8-7F114CC0C8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5453" y="2148216"/>
            <a:ext cx="515938" cy="1139755"/>
          </a:xfrm>
          <a:prstGeom prst="rect">
            <a:avLst/>
          </a:prstGeom>
        </p:spPr>
      </p:pic>
      <p:sp>
        <p:nvSpPr>
          <p:cNvPr id="101" name="TextBox 37">
            <a:extLst>
              <a:ext uri="{FF2B5EF4-FFF2-40B4-BE49-F238E27FC236}">
                <a16:creationId xmlns:a16="http://schemas.microsoft.com/office/drawing/2014/main" id="{125712B1-439F-AA31-0ED6-B1F7F3F785ED}"/>
              </a:ext>
            </a:extLst>
          </p:cNvPr>
          <p:cNvSpPr txBox="1"/>
          <p:nvPr/>
        </p:nvSpPr>
        <p:spPr>
          <a:xfrm>
            <a:off x="1567577" y="1971586"/>
            <a:ext cx="2649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Dépôt / envoie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 de fichiers (</a:t>
            </a:r>
            <a:r>
              <a:rPr lang="fr-FR" sz="1100" b="1" dirty="0" err="1">
                <a:solidFill>
                  <a:schemeClr val="bg1">
                    <a:lumMod val="85000"/>
                  </a:schemeClr>
                </a:solidFill>
              </a:rPr>
              <a:t>upload</a:t>
            </a: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4" name="TextBox 37">
            <a:extLst>
              <a:ext uri="{FF2B5EF4-FFF2-40B4-BE49-F238E27FC236}">
                <a16:creationId xmlns:a16="http://schemas.microsoft.com/office/drawing/2014/main" id="{FA151120-1D96-30BE-19CE-E14468BE9B27}"/>
              </a:ext>
            </a:extLst>
          </p:cNvPr>
          <p:cNvSpPr txBox="1"/>
          <p:nvPr/>
        </p:nvSpPr>
        <p:spPr>
          <a:xfrm>
            <a:off x="1773615" y="2598507"/>
            <a:ext cx="2189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Récupération de fichiers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fr-FR" sz="1100" b="1" dirty="0">
                <a:solidFill>
                  <a:schemeClr val="bg1">
                    <a:lumMod val="85000"/>
                  </a:schemeClr>
                </a:solidFill>
              </a:rPr>
              <a:t>download</a:t>
            </a: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5" name="TextBox 37">
            <a:extLst>
              <a:ext uri="{FF2B5EF4-FFF2-40B4-BE49-F238E27FC236}">
                <a16:creationId xmlns:a16="http://schemas.microsoft.com/office/drawing/2014/main" id="{C8863752-71C5-FC10-B50F-09E915E7CC50}"/>
              </a:ext>
            </a:extLst>
          </p:cNvPr>
          <p:cNvSpPr txBox="1"/>
          <p:nvPr/>
        </p:nvSpPr>
        <p:spPr>
          <a:xfrm>
            <a:off x="3785249" y="3387411"/>
            <a:ext cx="18177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 espace de stockage,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 ordinateur dédié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ou mutualisé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06" name="Straight Connector 193">
            <a:extLst>
              <a:ext uri="{FF2B5EF4-FFF2-40B4-BE49-F238E27FC236}">
                <a16:creationId xmlns:a16="http://schemas.microsoft.com/office/drawing/2014/main" id="{1BF65443-97EC-38B3-7565-C9A6839E4B3D}"/>
              </a:ext>
            </a:extLst>
          </p:cNvPr>
          <p:cNvCxnSpPr>
            <a:cxnSpLocks/>
          </p:cNvCxnSpPr>
          <p:nvPr/>
        </p:nvCxnSpPr>
        <p:spPr>
          <a:xfrm>
            <a:off x="4663256" y="4073050"/>
            <a:ext cx="0" cy="110451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7" name="Straight Connector 193">
            <a:extLst>
              <a:ext uri="{FF2B5EF4-FFF2-40B4-BE49-F238E27FC236}">
                <a16:creationId xmlns:a16="http://schemas.microsoft.com/office/drawing/2014/main" id="{4583D704-09EF-5957-FC8D-47481F6FF7B8}"/>
              </a:ext>
            </a:extLst>
          </p:cNvPr>
          <p:cNvCxnSpPr>
            <a:cxnSpLocks/>
          </p:cNvCxnSpPr>
          <p:nvPr/>
        </p:nvCxnSpPr>
        <p:spPr>
          <a:xfrm flipV="1">
            <a:off x="4788416" y="4073050"/>
            <a:ext cx="0" cy="110451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6" name="Organigramme : Alternative 115">
            <a:extLst>
              <a:ext uri="{FF2B5EF4-FFF2-40B4-BE49-F238E27FC236}">
                <a16:creationId xmlns:a16="http://schemas.microsoft.com/office/drawing/2014/main" id="{ED48CA57-8915-8365-2D78-8DF8DF8B123F}"/>
              </a:ext>
            </a:extLst>
          </p:cNvPr>
          <p:cNvSpPr/>
          <p:nvPr/>
        </p:nvSpPr>
        <p:spPr>
          <a:xfrm rot="2731156">
            <a:off x="4252935" y="5297342"/>
            <a:ext cx="949457" cy="1164160"/>
          </a:xfrm>
          <a:prstGeom prst="flowChartAlternateProcess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0">
              <a:rot lat="10800000" lon="11400000" rev="2700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17" name="Group 553">
            <a:extLst>
              <a:ext uri="{FF2B5EF4-FFF2-40B4-BE49-F238E27FC236}">
                <a16:creationId xmlns:a16="http://schemas.microsoft.com/office/drawing/2014/main" id="{3CAE85C0-E7C9-8841-A5AB-CEB83A7450B5}"/>
              </a:ext>
            </a:extLst>
          </p:cNvPr>
          <p:cNvGrpSpPr/>
          <p:nvPr/>
        </p:nvGrpSpPr>
        <p:grpSpPr>
          <a:xfrm>
            <a:off x="4488426" y="5419607"/>
            <a:ext cx="478477" cy="544911"/>
            <a:chOff x="812800" y="2719388"/>
            <a:chExt cx="1017588" cy="1158875"/>
          </a:xfrm>
          <a:solidFill>
            <a:schemeClr val="bg1"/>
          </a:solidFill>
        </p:grpSpPr>
        <p:sp>
          <p:nvSpPr>
            <p:cNvPr id="118" name="Freeform 35">
              <a:extLst>
                <a:ext uri="{FF2B5EF4-FFF2-40B4-BE49-F238E27FC236}">
                  <a16:creationId xmlns:a16="http://schemas.microsoft.com/office/drawing/2014/main" id="{84BB4175-5611-4F38-A92B-16F43C7162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800" y="2719388"/>
              <a:ext cx="1017588" cy="1158875"/>
            </a:xfrm>
            <a:custGeom>
              <a:avLst/>
              <a:gdLst>
                <a:gd name="T0" fmla="*/ 56 w 112"/>
                <a:gd name="T1" fmla="*/ 0 h 128"/>
                <a:gd name="T2" fmla="*/ 0 w 112"/>
                <a:gd name="T3" fmla="*/ 26 h 128"/>
                <a:gd name="T4" fmla="*/ 0 w 112"/>
                <a:gd name="T5" fmla="*/ 102 h 128"/>
                <a:gd name="T6" fmla="*/ 56 w 112"/>
                <a:gd name="T7" fmla="*/ 128 h 128"/>
                <a:gd name="T8" fmla="*/ 112 w 112"/>
                <a:gd name="T9" fmla="*/ 102 h 128"/>
                <a:gd name="T10" fmla="*/ 112 w 112"/>
                <a:gd name="T11" fmla="*/ 26 h 128"/>
                <a:gd name="T12" fmla="*/ 56 w 112"/>
                <a:gd name="T13" fmla="*/ 0 h 128"/>
                <a:gd name="T14" fmla="*/ 104 w 112"/>
                <a:gd name="T15" fmla="*/ 102 h 128"/>
                <a:gd name="T16" fmla="*/ 56 w 112"/>
                <a:gd name="T17" fmla="*/ 120 h 128"/>
                <a:gd name="T18" fmla="*/ 8 w 112"/>
                <a:gd name="T19" fmla="*/ 102 h 128"/>
                <a:gd name="T20" fmla="*/ 8 w 112"/>
                <a:gd name="T21" fmla="*/ 87 h 128"/>
                <a:gd name="T22" fmla="*/ 56 w 112"/>
                <a:gd name="T23" fmla="*/ 100 h 128"/>
                <a:gd name="T24" fmla="*/ 104 w 112"/>
                <a:gd name="T25" fmla="*/ 87 h 128"/>
                <a:gd name="T26" fmla="*/ 104 w 112"/>
                <a:gd name="T27" fmla="*/ 102 h 128"/>
                <a:gd name="T28" fmla="*/ 104 w 112"/>
                <a:gd name="T29" fmla="*/ 78 h 128"/>
                <a:gd name="T30" fmla="*/ 104 w 112"/>
                <a:gd name="T31" fmla="*/ 78 h 128"/>
                <a:gd name="T32" fmla="*/ 104 w 112"/>
                <a:gd name="T33" fmla="*/ 78 h 128"/>
                <a:gd name="T34" fmla="*/ 56 w 112"/>
                <a:gd name="T35" fmla="*/ 96 h 128"/>
                <a:gd name="T36" fmla="*/ 8 w 112"/>
                <a:gd name="T37" fmla="*/ 78 h 128"/>
                <a:gd name="T38" fmla="*/ 8 w 112"/>
                <a:gd name="T39" fmla="*/ 78 h 128"/>
                <a:gd name="T40" fmla="*/ 8 w 112"/>
                <a:gd name="T41" fmla="*/ 78 h 128"/>
                <a:gd name="T42" fmla="*/ 8 w 112"/>
                <a:gd name="T43" fmla="*/ 63 h 128"/>
                <a:gd name="T44" fmla="*/ 56 w 112"/>
                <a:gd name="T45" fmla="*/ 76 h 128"/>
                <a:gd name="T46" fmla="*/ 104 w 112"/>
                <a:gd name="T47" fmla="*/ 63 h 128"/>
                <a:gd name="T48" fmla="*/ 104 w 112"/>
                <a:gd name="T49" fmla="*/ 78 h 128"/>
                <a:gd name="T50" fmla="*/ 104 w 112"/>
                <a:gd name="T51" fmla="*/ 54 h 128"/>
                <a:gd name="T52" fmla="*/ 104 w 112"/>
                <a:gd name="T53" fmla="*/ 54 h 128"/>
                <a:gd name="T54" fmla="*/ 104 w 112"/>
                <a:gd name="T55" fmla="*/ 54 h 128"/>
                <a:gd name="T56" fmla="*/ 56 w 112"/>
                <a:gd name="T57" fmla="*/ 72 h 128"/>
                <a:gd name="T58" fmla="*/ 8 w 112"/>
                <a:gd name="T59" fmla="*/ 54 h 128"/>
                <a:gd name="T60" fmla="*/ 8 w 112"/>
                <a:gd name="T61" fmla="*/ 54 h 128"/>
                <a:gd name="T62" fmla="*/ 8 w 112"/>
                <a:gd name="T63" fmla="*/ 54 h 128"/>
                <a:gd name="T64" fmla="*/ 8 w 112"/>
                <a:gd name="T65" fmla="*/ 40 h 128"/>
                <a:gd name="T66" fmla="*/ 56 w 112"/>
                <a:gd name="T67" fmla="*/ 52 h 128"/>
                <a:gd name="T68" fmla="*/ 104 w 112"/>
                <a:gd name="T69" fmla="*/ 40 h 128"/>
                <a:gd name="T70" fmla="*/ 104 w 112"/>
                <a:gd name="T71" fmla="*/ 54 h 128"/>
                <a:gd name="T72" fmla="*/ 56 w 112"/>
                <a:gd name="T73" fmla="*/ 44 h 128"/>
                <a:gd name="T74" fmla="*/ 8 w 112"/>
                <a:gd name="T75" fmla="*/ 26 h 128"/>
                <a:gd name="T76" fmla="*/ 56 w 112"/>
                <a:gd name="T77" fmla="*/ 8 h 128"/>
                <a:gd name="T78" fmla="*/ 104 w 112"/>
                <a:gd name="T79" fmla="*/ 26 h 128"/>
                <a:gd name="T80" fmla="*/ 56 w 112"/>
                <a:gd name="T81" fmla="*/ 4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128">
                  <a:moveTo>
                    <a:pt x="56" y="0"/>
                  </a:moveTo>
                  <a:cubicBezTo>
                    <a:pt x="29" y="0"/>
                    <a:pt x="0" y="8"/>
                    <a:pt x="0" y="26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20"/>
                    <a:pt x="29" y="128"/>
                    <a:pt x="56" y="128"/>
                  </a:cubicBezTo>
                  <a:cubicBezTo>
                    <a:pt x="83" y="128"/>
                    <a:pt x="112" y="120"/>
                    <a:pt x="112" y="102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2" y="8"/>
                    <a:pt x="83" y="0"/>
                    <a:pt x="56" y="0"/>
                  </a:cubicBezTo>
                  <a:close/>
                  <a:moveTo>
                    <a:pt x="104" y="102"/>
                  </a:moveTo>
                  <a:cubicBezTo>
                    <a:pt x="104" y="112"/>
                    <a:pt x="83" y="120"/>
                    <a:pt x="56" y="120"/>
                  </a:cubicBezTo>
                  <a:cubicBezTo>
                    <a:pt x="29" y="120"/>
                    <a:pt x="8" y="112"/>
                    <a:pt x="8" y="102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6" y="96"/>
                    <a:pt x="36" y="100"/>
                    <a:pt x="56" y="100"/>
                  </a:cubicBezTo>
                  <a:cubicBezTo>
                    <a:pt x="76" y="100"/>
                    <a:pt x="96" y="96"/>
                    <a:pt x="104" y="87"/>
                  </a:cubicBezTo>
                  <a:lnTo>
                    <a:pt x="104" y="102"/>
                  </a:lnTo>
                  <a:close/>
                  <a:moveTo>
                    <a:pt x="104" y="78"/>
                  </a:moveTo>
                  <a:cubicBezTo>
                    <a:pt x="104" y="78"/>
                    <a:pt x="104" y="78"/>
                    <a:pt x="104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4" y="88"/>
                    <a:pt x="83" y="96"/>
                    <a:pt x="56" y="96"/>
                  </a:cubicBezTo>
                  <a:cubicBezTo>
                    <a:pt x="29" y="96"/>
                    <a:pt x="8" y="8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6" y="72"/>
                    <a:pt x="36" y="76"/>
                    <a:pt x="56" y="76"/>
                  </a:cubicBezTo>
                  <a:cubicBezTo>
                    <a:pt x="76" y="76"/>
                    <a:pt x="96" y="72"/>
                    <a:pt x="104" y="63"/>
                  </a:cubicBezTo>
                  <a:lnTo>
                    <a:pt x="104" y="78"/>
                  </a:lnTo>
                  <a:close/>
                  <a:moveTo>
                    <a:pt x="104" y="54"/>
                  </a:move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64"/>
                    <a:pt x="83" y="72"/>
                    <a:pt x="56" y="72"/>
                  </a:cubicBezTo>
                  <a:cubicBezTo>
                    <a:pt x="29" y="72"/>
                    <a:pt x="8" y="6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8" y="48"/>
                    <a:pt x="38" y="52"/>
                    <a:pt x="56" y="52"/>
                  </a:cubicBezTo>
                  <a:cubicBezTo>
                    <a:pt x="74" y="52"/>
                    <a:pt x="94" y="48"/>
                    <a:pt x="104" y="40"/>
                  </a:cubicBezTo>
                  <a:lnTo>
                    <a:pt x="104" y="54"/>
                  </a:lnTo>
                  <a:close/>
                  <a:moveTo>
                    <a:pt x="56" y="44"/>
                  </a:moveTo>
                  <a:cubicBezTo>
                    <a:pt x="29" y="44"/>
                    <a:pt x="8" y="36"/>
                    <a:pt x="8" y="26"/>
                  </a:cubicBezTo>
                  <a:cubicBezTo>
                    <a:pt x="8" y="16"/>
                    <a:pt x="29" y="8"/>
                    <a:pt x="56" y="8"/>
                  </a:cubicBezTo>
                  <a:cubicBezTo>
                    <a:pt x="83" y="8"/>
                    <a:pt x="104" y="16"/>
                    <a:pt x="104" y="26"/>
                  </a:cubicBezTo>
                  <a:cubicBezTo>
                    <a:pt x="104" y="36"/>
                    <a:pt x="83" y="44"/>
                    <a:pt x="56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>
                <a:solidFill>
                  <a:schemeClr val="bg1"/>
                </a:solidFill>
              </a:endParaRPr>
            </a:p>
          </p:txBody>
        </p:sp>
        <p:sp>
          <p:nvSpPr>
            <p:cNvPr id="119" name="Oval 36">
              <a:extLst>
                <a:ext uri="{FF2B5EF4-FFF2-40B4-BE49-F238E27FC236}">
                  <a16:creationId xmlns:a16="http://schemas.microsoft.com/office/drawing/2014/main" id="{4C69EFBB-252E-2CE6-A547-DA17F6C80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624263"/>
              <a:ext cx="71438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  <p:sp>
          <p:nvSpPr>
            <p:cNvPr id="120" name="Oval 37">
              <a:extLst>
                <a:ext uri="{FF2B5EF4-FFF2-40B4-BE49-F238E27FC236}">
                  <a16:creationId xmlns:a16="http://schemas.microsoft.com/office/drawing/2014/main" id="{7FB7BFC4-C7B3-09BE-F9DA-999C46C77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406776"/>
              <a:ext cx="71438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  <p:sp>
          <p:nvSpPr>
            <p:cNvPr id="121" name="Oval 38">
              <a:extLst>
                <a:ext uri="{FF2B5EF4-FFF2-40B4-BE49-F238E27FC236}">
                  <a16:creationId xmlns:a16="http://schemas.microsoft.com/office/drawing/2014/main" id="{23E60E89-9243-16AF-FD06-FF8614D83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190876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</p:grpSp>
      <p:sp>
        <p:nvSpPr>
          <p:cNvPr id="122" name="TextBox 15">
            <a:extLst>
              <a:ext uri="{FF2B5EF4-FFF2-40B4-BE49-F238E27FC236}">
                <a16:creationId xmlns:a16="http://schemas.microsoft.com/office/drawing/2014/main" id="{E5C29EC6-8F9B-51F7-BEF4-DDCAFBEACD6D}"/>
              </a:ext>
            </a:extLst>
          </p:cNvPr>
          <p:cNvSpPr txBox="1"/>
          <p:nvPr/>
        </p:nvSpPr>
        <p:spPr>
          <a:xfrm>
            <a:off x="3872563" y="4294754"/>
            <a:ext cx="1719542" cy="523220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Interroge la base de données (BDD)</a:t>
            </a:r>
            <a:endParaRPr lang="en-US" sz="1400" b="1" dirty="0">
              <a:solidFill>
                <a:schemeClr val="accent4"/>
              </a:solidFill>
            </a:endParaRPr>
          </a:p>
        </p:txBody>
      </p:sp>
      <p:sp>
        <p:nvSpPr>
          <p:cNvPr id="123" name="TextBox 15">
            <a:extLst>
              <a:ext uri="{FF2B5EF4-FFF2-40B4-BE49-F238E27FC236}">
                <a16:creationId xmlns:a16="http://schemas.microsoft.com/office/drawing/2014/main" id="{5315AAB3-EFD7-A7DD-CBCB-5792205E146B}"/>
              </a:ext>
            </a:extLst>
          </p:cNvPr>
          <p:cNvSpPr txBox="1"/>
          <p:nvPr/>
        </p:nvSpPr>
        <p:spPr>
          <a:xfrm>
            <a:off x="4264006" y="6066497"/>
            <a:ext cx="930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BDD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6" name="TextBox 37">
            <a:extLst>
              <a:ext uri="{FF2B5EF4-FFF2-40B4-BE49-F238E27FC236}">
                <a16:creationId xmlns:a16="http://schemas.microsoft.com/office/drawing/2014/main" id="{79221B53-284A-1EF4-CCD4-064EF7CD091C}"/>
              </a:ext>
            </a:extLst>
          </p:cNvPr>
          <p:cNvSpPr txBox="1"/>
          <p:nvPr/>
        </p:nvSpPr>
        <p:spPr>
          <a:xfrm>
            <a:off x="5555007" y="1319416"/>
            <a:ext cx="1817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Le navigateur (browser) </a:t>
            </a:r>
            <a:br>
              <a:rPr lang="fr-FR" sz="1100" dirty="0">
                <a:solidFill>
                  <a:schemeClr val="accent4"/>
                </a:solidFill>
              </a:rPr>
            </a:br>
            <a:r>
              <a:rPr lang="fr-FR" sz="1100" dirty="0">
                <a:solidFill>
                  <a:schemeClr val="accent4"/>
                </a:solidFill>
              </a:rPr>
              <a:t>- requête le serveur</a:t>
            </a:r>
            <a:br>
              <a:rPr lang="fr-FR" sz="1100" dirty="0">
                <a:solidFill>
                  <a:schemeClr val="accent4"/>
                </a:solidFill>
              </a:rPr>
            </a:br>
            <a:r>
              <a:rPr lang="fr-FR" sz="1100" dirty="0">
                <a:solidFill>
                  <a:schemeClr val="accent4"/>
                </a:solidFill>
              </a:rPr>
              <a:t>- interprète le code HTML et 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le retranscrit graphiquement</a:t>
            </a:r>
          </a:p>
        </p:txBody>
      </p:sp>
      <p:cxnSp>
        <p:nvCxnSpPr>
          <p:cNvPr id="127" name="Connecteur droit avec flèche 126">
            <a:extLst>
              <a:ext uri="{FF2B5EF4-FFF2-40B4-BE49-F238E27FC236}">
                <a16:creationId xmlns:a16="http://schemas.microsoft.com/office/drawing/2014/main" id="{235B71CC-F96F-0786-0E66-F10169CC7B81}"/>
              </a:ext>
            </a:extLst>
          </p:cNvPr>
          <p:cNvCxnSpPr>
            <a:cxnSpLocks/>
          </p:cNvCxnSpPr>
          <p:nvPr/>
        </p:nvCxnSpPr>
        <p:spPr>
          <a:xfrm>
            <a:off x="5050136" y="2407330"/>
            <a:ext cx="2672032" cy="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eur droit avec flèche 127">
            <a:extLst>
              <a:ext uri="{FF2B5EF4-FFF2-40B4-BE49-F238E27FC236}">
                <a16:creationId xmlns:a16="http://schemas.microsoft.com/office/drawing/2014/main" id="{EB67A56D-103A-2591-A2F0-D6F328729A05}"/>
              </a:ext>
            </a:extLst>
          </p:cNvPr>
          <p:cNvCxnSpPr>
            <a:cxnSpLocks/>
          </p:cNvCxnSpPr>
          <p:nvPr/>
        </p:nvCxnSpPr>
        <p:spPr>
          <a:xfrm flipH="1">
            <a:off x="5050136" y="2570639"/>
            <a:ext cx="2672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68">
            <a:extLst>
              <a:ext uri="{FF2B5EF4-FFF2-40B4-BE49-F238E27FC236}">
                <a16:creationId xmlns:a16="http://schemas.microsoft.com/office/drawing/2014/main" id="{D821967C-3D94-34BF-B1F3-C750ABF1294E}"/>
              </a:ext>
            </a:extLst>
          </p:cNvPr>
          <p:cNvGrpSpPr/>
          <p:nvPr/>
        </p:nvGrpSpPr>
        <p:grpSpPr>
          <a:xfrm>
            <a:off x="5930249" y="2259987"/>
            <a:ext cx="1129598" cy="857695"/>
            <a:chOff x="1511296" y="1234210"/>
            <a:chExt cx="256867" cy="239742"/>
          </a:xfrm>
          <a:solidFill>
            <a:schemeClr val="bg1"/>
          </a:solidFill>
        </p:grpSpPr>
        <p:sp>
          <p:nvSpPr>
            <p:cNvPr id="130" name="Freeform 76">
              <a:extLst>
                <a:ext uri="{FF2B5EF4-FFF2-40B4-BE49-F238E27FC236}">
                  <a16:creationId xmlns:a16="http://schemas.microsoft.com/office/drawing/2014/main" id="{DDAA737F-1CF7-6A7C-BB51-6C190031F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3231" y="1266144"/>
              <a:ext cx="191609" cy="127739"/>
            </a:xfrm>
            <a:custGeom>
              <a:avLst/>
              <a:gdLst>
                <a:gd name="T0" fmla="*/ 168 w 175"/>
                <a:gd name="T1" fmla="*/ 0 h 117"/>
                <a:gd name="T2" fmla="*/ 7 w 175"/>
                <a:gd name="T3" fmla="*/ 0 h 117"/>
                <a:gd name="T4" fmla="*/ 0 w 175"/>
                <a:gd name="T5" fmla="*/ 8 h 117"/>
                <a:gd name="T6" fmla="*/ 0 w 175"/>
                <a:gd name="T7" fmla="*/ 110 h 117"/>
                <a:gd name="T8" fmla="*/ 7 w 175"/>
                <a:gd name="T9" fmla="*/ 117 h 117"/>
                <a:gd name="T10" fmla="*/ 168 w 175"/>
                <a:gd name="T11" fmla="*/ 117 h 117"/>
                <a:gd name="T12" fmla="*/ 175 w 175"/>
                <a:gd name="T13" fmla="*/ 110 h 117"/>
                <a:gd name="T14" fmla="*/ 175 w 175"/>
                <a:gd name="T15" fmla="*/ 8 h 117"/>
                <a:gd name="T16" fmla="*/ 168 w 175"/>
                <a:gd name="T17" fmla="*/ 0 h 117"/>
                <a:gd name="T18" fmla="*/ 168 w 175"/>
                <a:gd name="T19" fmla="*/ 110 h 117"/>
                <a:gd name="T20" fmla="*/ 7 w 175"/>
                <a:gd name="T21" fmla="*/ 110 h 117"/>
                <a:gd name="T22" fmla="*/ 7 w 175"/>
                <a:gd name="T23" fmla="*/ 8 h 117"/>
                <a:gd name="T24" fmla="*/ 168 w 175"/>
                <a:gd name="T25" fmla="*/ 8 h 117"/>
                <a:gd name="T26" fmla="*/ 168 w 175"/>
                <a:gd name="T27" fmla="*/ 11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5" h="117">
                  <a:moveTo>
                    <a:pt x="16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4"/>
                    <a:pt x="3" y="117"/>
                    <a:pt x="7" y="117"/>
                  </a:cubicBezTo>
                  <a:cubicBezTo>
                    <a:pt x="168" y="117"/>
                    <a:pt x="168" y="117"/>
                    <a:pt x="168" y="117"/>
                  </a:cubicBezTo>
                  <a:cubicBezTo>
                    <a:pt x="172" y="117"/>
                    <a:pt x="175" y="114"/>
                    <a:pt x="175" y="11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75" y="3"/>
                    <a:pt x="172" y="0"/>
                    <a:pt x="168" y="0"/>
                  </a:cubicBezTo>
                  <a:close/>
                  <a:moveTo>
                    <a:pt x="168" y="110"/>
                  </a:moveTo>
                  <a:cubicBezTo>
                    <a:pt x="7" y="110"/>
                    <a:pt x="7" y="110"/>
                    <a:pt x="7" y="1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68" y="8"/>
                    <a:pt x="168" y="8"/>
                    <a:pt x="168" y="8"/>
                  </a:cubicBezTo>
                  <a:lnTo>
                    <a:pt x="168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77">
              <a:extLst>
                <a:ext uri="{FF2B5EF4-FFF2-40B4-BE49-F238E27FC236}">
                  <a16:creationId xmlns:a16="http://schemas.microsoft.com/office/drawing/2014/main" id="{5D509E1C-B5E7-ED63-4112-4E51B8FEE6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1296" y="1234210"/>
              <a:ext cx="256867" cy="239742"/>
            </a:xfrm>
            <a:custGeom>
              <a:avLst/>
              <a:gdLst>
                <a:gd name="T0" fmla="*/ 212 w 234"/>
                <a:gd name="T1" fmla="*/ 0 h 219"/>
                <a:gd name="T2" fmla="*/ 22 w 234"/>
                <a:gd name="T3" fmla="*/ 0 h 219"/>
                <a:gd name="T4" fmla="*/ 0 w 234"/>
                <a:gd name="T5" fmla="*/ 22 h 219"/>
                <a:gd name="T6" fmla="*/ 0 w 234"/>
                <a:gd name="T7" fmla="*/ 168 h 219"/>
                <a:gd name="T8" fmla="*/ 22 w 234"/>
                <a:gd name="T9" fmla="*/ 190 h 219"/>
                <a:gd name="T10" fmla="*/ 95 w 234"/>
                <a:gd name="T11" fmla="*/ 190 h 219"/>
                <a:gd name="T12" fmla="*/ 95 w 234"/>
                <a:gd name="T13" fmla="*/ 199 h 219"/>
                <a:gd name="T14" fmla="*/ 49 w 234"/>
                <a:gd name="T15" fmla="*/ 205 h 219"/>
                <a:gd name="T16" fmla="*/ 44 w 234"/>
                <a:gd name="T17" fmla="*/ 212 h 219"/>
                <a:gd name="T18" fmla="*/ 51 w 234"/>
                <a:gd name="T19" fmla="*/ 219 h 219"/>
                <a:gd name="T20" fmla="*/ 182 w 234"/>
                <a:gd name="T21" fmla="*/ 219 h 219"/>
                <a:gd name="T22" fmla="*/ 190 w 234"/>
                <a:gd name="T23" fmla="*/ 212 h 219"/>
                <a:gd name="T24" fmla="*/ 184 w 234"/>
                <a:gd name="T25" fmla="*/ 205 h 219"/>
                <a:gd name="T26" fmla="*/ 139 w 234"/>
                <a:gd name="T27" fmla="*/ 199 h 219"/>
                <a:gd name="T28" fmla="*/ 139 w 234"/>
                <a:gd name="T29" fmla="*/ 190 h 219"/>
                <a:gd name="T30" fmla="*/ 212 w 234"/>
                <a:gd name="T31" fmla="*/ 190 h 219"/>
                <a:gd name="T32" fmla="*/ 234 w 234"/>
                <a:gd name="T33" fmla="*/ 168 h 219"/>
                <a:gd name="T34" fmla="*/ 234 w 234"/>
                <a:gd name="T35" fmla="*/ 22 h 219"/>
                <a:gd name="T36" fmla="*/ 212 w 234"/>
                <a:gd name="T37" fmla="*/ 0 h 219"/>
                <a:gd name="T38" fmla="*/ 219 w 234"/>
                <a:gd name="T39" fmla="*/ 168 h 219"/>
                <a:gd name="T40" fmla="*/ 212 w 234"/>
                <a:gd name="T41" fmla="*/ 175 h 219"/>
                <a:gd name="T42" fmla="*/ 146 w 234"/>
                <a:gd name="T43" fmla="*/ 175 h 219"/>
                <a:gd name="T44" fmla="*/ 88 w 234"/>
                <a:gd name="T45" fmla="*/ 175 h 219"/>
                <a:gd name="T46" fmla="*/ 22 w 234"/>
                <a:gd name="T47" fmla="*/ 175 h 219"/>
                <a:gd name="T48" fmla="*/ 14 w 234"/>
                <a:gd name="T49" fmla="*/ 168 h 219"/>
                <a:gd name="T50" fmla="*/ 14 w 234"/>
                <a:gd name="T51" fmla="*/ 22 h 219"/>
                <a:gd name="T52" fmla="*/ 22 w 234"/>
                <a:gd name="T53" fmla="*/ 15 h 219"/>
                <a:gd name="T54" fmla="*/ 212 w 234"/>
                <a:gd name="T55" fmla="*/ 15 h 219"/>
                <a:gd name="T56" fmla="*/ 219 w 234"/>
                <a:gd name="T57" fmla="*/ 22 h 219"/>
                <a:gd name="T58" fmla="*/ 219 w 234"/>
                <a:gd name="T59" fmla="*/ 16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4" h="219">
                  <a:moveTo>
                    <a:pt x="21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80"/>
                    <a:pt x="10" y="190"/>
                    <a:pt x="22" y="190"/>
                  </a:cubicBezTo>
                  <a:cubicBezTo>
                    <a:pt x="95" y="190"/>
                    <a:pt x="95" y="190"/>
                    <a:pt x="95" y="190"/>
                  </a:cubicBezTo>
                  <a:cubicBezTo>
                    <a:pt x="95" y="199"/>
                    <a:pt x="95" y="199"/>
                    <a:pt x="95" y="199"/>
                  </a:cubicBezTo>
                  <a:cubicBezTo>
                    <a:pt x="49" y="205"/>
                    <a:pt x="49" y="205"/>
                    <a:pt x="49" y="205"/>
                  </a:cubicBezTo>
                  <a:cubicBezTo>
                    <a:pt x="46" y="206"/>
                    <a:pt x="44" y="208"/>
                    <a:pt x="44" y="212"/>
                  </a:cubicBezTo>
                  <a:cubicBezTo>
                    <a:pt x="44" y="216"/>
                    <a:pt x="47" y="219"/>
                    <a:pt x="51" y="219"/>
                  </a:cubicBezTo>
                  <a:cubicBezTo>
                    <a:pt x="182" y="219"/>
                    <a:pt x="182" y="219"/>
                    <a:pt x="182" y="219"/>
                  </a:cubicBezTo>
                  <a:cubicBezTo>
                    <a:pt x="186" y="219"/>
                    <a:pt x="190" y="216"/>
                    <a:pt x="190" y="212"/>
                  </a:cubicBezTo>
                  <a:cubicBezTo>
                    <a:pt x="190" y="208"/>
                    <a:pt x="187" y="206"/>
                    <a:pt x="184" y="205"/>
                  </a:cubicBezTo>
                  <a:cubicBezTo>
                    <a:pt x="139" y="199"/>
                    <a:pt x="139" y="199"/>
                    <a:pt x="139" y="199"/>
                  </a:cubicBezTo>
                  <a:cubicBezTo>
                    <a:pt x="139" y="190"/>
                    <a:pt x="139" y="190"/>
                    <a:pt x="139" y="190"/>
                  </a:cubicBezTo>
                  <a:cubicBezTo>
                    <a:pt x="212" y="190"/>
                    <a:pt x="212" y="190"/>
                    <a:pt x="212" y="190"/>
                  </a:cubicBezTo>
                  <a:cubicBezTo>
                    <a:pt x="224" y="190"/>
                    <a:pt x="234" y="180"/>
                    <a:pt x="234" y="168"/>
                  </a:cubicBezTo>
                  <a:cubicBezTo>
                    <a:pt x="234" y="22"/>
                    <a:pt x="234" y="22"/>
                    <a:pt x="234" y="22"/>
                  </a:cubicBezTo>
                  <a:cubicBezTo>
                    <a:pt x="234" y="10"/>
                    <a:pt x="224" y="0"/>
                    <a:pt x="212" y="0"/>
                  </a:cubicBezTo>
                  <a:close/>
                  <a:moveTo>
                    <a:pt x="219" y="168"/>
                  </a:moveTo>
                  <a:cubicBezTo>
                    <a:pt x="219" y="172"/>
                    <a:pt x="216" y="175"/>
                    <a:pt x="212" y="175"/>
                  </a:cubicBezTo>
                  <a:cubicBezTo>
                    <a:pt x="146" y="175"/>
                    <a:pt x="146" y="175"/>
                    <a:pt x="146" y="175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18" y="175"/>
                    <a:pt x="14" y="172"/>
                    <a:pt x="14" y="168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18"/>
                    <a:pt x="18" y="15"/>
                    <a:pt x="22" y="15"/>
                  </a:cubicBezTo>
                  <a:cubicBezTo>
                    <a:pt x="212" y="15"/>
                    <a:pt x="212" y="15"/>
                    <a:pt x="212" y="15"/>
                  </a:cubicBezTo>
                  <a:cubicBezTo>
                    <a:pt x="216" y="15"/>
                    <a:pt x="219" y="18"/>
                    <a:pt x="219" y="22"/>
                  </a:cubicBezTo>
                  <a:lnTo>
                    <a:pt x="21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CEEEA11-6535-79FF-FAA0-56BB6E8346DE}"/>
              </a:ext>
            </a:extLst>
          </p:cNvPr>
          <p:cNvSpPr/>
          <p:nvPr/>
        </p:nvSpPr>
        <p:spPr>
          <a:xfrm>
            <a:off x="6001192" y="2330068"/>
            <a:ext cx="986983" cy="578224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TextBox 15">
            <a:extLst>
              <a:ext uri="{FF2B5EF4-FFF2-40B4-BE49-F238E27FC236}">
                <a16:creationId xmlns:a16="http://schemas.microsoft.com/office/drawing/2014/main" id="{711E8E77-5AE4-6D85-6564-B08983A231FC}"/>
              </a:ext>
            </a:extLst>
          </p:cNvPr>
          <p:cNvSpPr txBox="1"/>
          <p:nvPr/>
        </p:nvSpPr>
        <p:spPr>
          <a:xfrm>
            <a:off x="6067837" y="2440159"/>
            <a:ext cx="84654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https://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8" name="TextBox 37">
            <a:extLst>
              <a:ext uri="{FF2B5EF4-FFF2-40B4-BE49-F238E27FC236}">
                <a16:creationId xmlns:a16="http://schemas.microsoft.com/office/drawing/2014/main" id="{88355D2F-7B33-C218-BA53-757764CDD9FC}"/>
              </a:ext>
            </a:extLst>
          </p:cNvPr>
          <p:cNvSpPr txBox="1"/>
          <p:nvPr/>
        </p:nvSpPr>
        <p:spPr>
          <a:xfrm>
            <a:off x="7506422" y="1331912"/>
            <a:ext cx="1302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L’internaute qui émet une requête :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Il souhaite accéder à une page web</a:t>
            </a:r>
          </a:p>
        </p:txBody>
      </p:sp>
      <p:sp>
        <p:nvSpPr>
          <p:cNvPr id="139" name="TextBox 37">
            <a:extLst>
              <a:ext uri="{FF2B5EF4-FFF2-40B4-BE49-F238E27FC236}">
                <a16:creationId xmlns:a16="http://schemas.microsoft.com/office/drawing/2014/main" id="{9EEBB741-EC88-1DBE-33F8-0C22BD98C757}"/>
              </a:ext>
            </a:extLst>
          </p:cNvPr>
          <p:cNvSpPr txBox="1"/>
          <p:nvPr/>
        </p:nvSpPr>
        <p:spPr>
          <a:xfrm>
            <a:off x="5555007" y="3167880"/>
            <a:ext cx="18177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Le navigateur propose :</a:t>
            </a:r>
          </a:p>
          <a:p>
            <a:pPr algn="ctr"/>
            <a:endParaRPr lang="fr-FR" sz="1100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Une représentation graphique :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b="1" u="sng" dirty="0">
                <a:solidFill>
                  <a:schemeClr val="bg1">
                    <a:lumMod val="85000"/>
                  </a:schemeClr>
                </a:solidFill>
              </a:rPr>
              <a:t>UI : </a:t>
            </a: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User Interface</a:t>
            </a:r>
          </a:p>
          <a:p>
            <a:pPr algn="ctr"/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Une expérience de consultation 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b="1" u="sng" dirty="0">
                <a:solidFill>
                  <a:schemeClr val="bg1">
                    <a:lumMod val="85000"/>
                  </a:schemeClr>
                </a:solidFill>
              </a:rPr>
              <a:t>UX : </a:t>
            </a: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User </a:t>
            </a:r>
            <a:r>
              <a:rPr lang="fr-FR" sz="1100" dirty="0" err="1">
                <a:solidFill>
                  <a:schemeClr val="bg1">
                    <a:lumMod val="85000"/>
                  </a:schemeClr>
                </a:solidFill>
              </a:rPr>
              <a:t>Experience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0" name="TextBox 37">
            <a:extLst>
              <a:ext uri="{FF2B5EF4-FFF2-40B4-BE49-F238E27FC236}">
                <a16:creationId xmlns:a16="http://schemas.microsoft.com/office/drawing/2014/main" id="{805FD455-A855-CB45-EE95-870A11C3E716}"/>
              </a:ext>
            </a:extLst>
          </p:cNvPr>
          <p:cNvSpPr txBox="1"/>
          <p:nvPr/>
        </p:nvSpPr>
        <p:spPr>
          <a:xfrm>
            <a:off x="7326272" y="4124151"/>
            <a:ext cx="1817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 client peut être, 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 smartphone, un PC fixe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une console de jeu, 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une smart TV…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1" name="Group 9">
            <a:extLst>
              <a:ext uri="{FF2B5EF4-FFF2-40B4-BE49-F238E27FC236}">
                <a16:creationId xmlns:a16="http://schemas.microsoft.com/office/drawing/2014/main" id="{21A30202-7D12-F6C1-5C8F-6FFEE5164B79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142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275396F-FB14-E4DA-5DC1-519F6349A7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719CEF-B38C-8ED1-AD4C-C30E21E4BA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44" name="Group 12">
            <a:extLst>
              <a:ext uri="{FF2B5EF4-FFF2-40B4-BE49-F238E27FC236}">
                <a16:creationId xmlns:a16="http://schemas.microsoft.com/office/drawing/2014/main" id="{AC7AC454-010B-EF10-788D-BD18948B9BE1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45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A4CEFBF-29D6-1E5D-DA74-9B2275ABE4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7D7E7CD-744E-694D-895B-FAB445DE81F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47" name="Straight Connector 15">
            <a:extLst>
              <a:ext uri="{FF2B5EF4-FFF2-40B4-BE49-F238E27FC236}">
                <a16:creationId xmlns:a16="http://schemas.microsoft.com/office/drawing/2014/main" id="{E9C7BE0A-722A-918E-69E0-E743696FE83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611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2" grpId="0"/>
      <p:bldP spid="63" grpId="0"/>
      <p:bldP spid="64" grpId="0" animBg="1"/>
      <p:bldP spid="74" grpId="0" animBg="1"/>
      <p:bldP spid="79" grpId="0"/>
      <p:bldP spid="90" grpId="0"/>
      <p:bldP spid="92" grpId="0"/>
      <p:bldP spid="98" grpId="0"/>
      <p:bldP spid="101" grpId="0"/>
      <p:bldP spid="104" grpId="0"/>
      <p:bldP spid="105" grpId="0"/>
      <p:bldP spid="122" grpId="0" animBg="1"/>
      <p:bldP spid="123" grpId="0"/>
      <p:bldP spid="126" grpId="0"/>
      <p:bldP spid="135" grpId="0" animBg="1"/>
      <p:bldP spid="138" grpId="0"/>
      <p:bldP spid="139" grpId="0"/>
      <p:bldP spid="1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508601" y="177560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101333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DÉVELOPPEMENT DE PAGE WEB « LOCALE »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19434" y="1616109"/>
            <a:ext cx="2119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Le développeur web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19433" y="1921352"/>
            <a:ext cx="809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Personne physique chargée de produire du code informatique (en l’occurrence des pages Web) grâce à un « </a:t>
            </a:r>
            <a:r>
              <a:rPr lang="fr-FR" sz="1600" b="1" dirty="0">
                <a:solidFill>
                  <a:schemeClr val="accent4"/>
                </a:solidFill>
              </a:rPr>
              <a:t>IDE</a:t>
            </a:r>
            <a:r>
              <a:rPr lang="fr-FR" sz="1600" dirty="0">
                <a:solidFill>
                  <a:schemeClr val="bg1"/>
                </a:solidFill>
              </a:rPr>
              <a:t>  » (Integrated </a:t>
            </a:r>
            <a:r>
              <a:rPr lang="fr-FR" sz="1600" dirty="0" err="1">
                <a:solidFill>
                  <a:schemeClr val="bg1"/>
                </a:solidFill>
              </a:rPr>
              <a:t>Development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Environment</a:t>
            </a:r>
            <a:r>
              <a:rPr lang="fr-FR" sz="1600" dirty="0">
                <a:solidFill>
                  <a:schemeClr val="bg1"/>
                </a:solidFill>
              </a:rPr>
              <a:t>), un logiciel d’aide à la production de code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526320" y="297439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619434" y="2808361"/>
            <a:ext cx="110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Page web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619434" y="3088204"/>
            <a:ext cx="82891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- Un fichier </a:t>
            </a:r>
            <a:r>
              <a:rPr lang="fr-FR" sz="1600" dirty="0">
                <a:solidFill>
                  <a:srgbClr val="F39C12"/>
                </a:solidFill>
              </a:rPr>
              <a:t>.html </a:t>
            </a:r>
            <a:r>
              <a:rPr lang="fr-FR" sz="1600" dirty="0">
                <a:solidFill>
                  <a:schemeClr val="bg1"/>
                </a:solidFill>
              </a:rPr>
              <a:t>contenant du langage de programmation HTML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 err="1">
                <a:solidFill>
                  <a:schemeClr val="accent4"/>
                </a:solidFill>
              </a:rPr>
              <a:t>HTML</a:t>
            </a:r>
            <a:r>
              <a:rPr lang="fr-FR" sz="1600" dirty="0">
                <a:solidFill>
                  <a:schemeClr val="bg1"/>
                </a:solidFill>
              </a:rPr>
              <a:t> = « </a:t>
            </a:r>
            <a:r>
              <a:rPr lang="fr-FR" sz="1600" dirty="0" err="1">
                <a:solidFill>
                  <a:schemeClr val="accent4"/>
                </a:solidFill>
              </a:rPr>
              <a:t>Hypertext</a:t>
            </a:r>
            <a:r>
              <a:rPr lang="fr-FR" sz="1600" dirty="0">
                <a:solidFill>
                  <a:schemeClr val="accent4"/>
                </a:solidFill>
              </a:rPr>
              <a:t> Markup </a:t>
            </a:r>
            <a:r>
              <a:rPr lang="fr-FR" sz="1600" dirty="0" err="1">
                <a:solidFill>
                  <a:schemeClr val="accent4"/>
                </a:solidFill>
              </a:rPr>
              <a:t>Language</a:t>
            </a:r>
            <a:r>
              <a:rPr lang="fr-FR" sz="1600" dirty="0">
                <a:solidFill>
                  <a:schemeClr val="accent4"/>
                </a:solidFill>
              </a:rPr>
              <a:t> </a:t>
            </a:r>
            <a:r>
              <a:rPr lang="fr-FR" sz="1600" dirty="0">
                <a:solidFill>
                  <a:schemeClr val="bg1"/>
                </a:solidFill>
              </a:rPr>
              <a:t>»</a:t>
            </a:r>
          </a:p>
          <a:p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- Les 3 langages pour concevoir des pages web sont </a:t>
            </a:r>
            <a:r>
              <a:rPr lang="fr-FR" sz="1600" dirty="0">
                <a:solidFill>
                  <a:schemeClr val="accent4"/>
                </a:solidFill>
              </a:rPr>
              <a:t>HTML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>
                <a:solidFill>
                  <a:schemeClr val="accent4"/>
                </a:solidFill>
              </a:rPr>
              <a:t>CSS</a:t>
            </a:r>
            <a:r>
              <a:rPr lang="fr-FR" sz="1600" dirty="0">
                <a:solidFill>
                  <a:schemeClr val="bg1"/>
                </a:solidFill>
              </a:rPr>
              <a:t> et </a:t>
            </a:r>
            <a:r>
              <a:rPr lang="fr-FR" sz="1600" dirty="0">
                <a:solidFill>
                  <a:schemeClr val="accent4"/>
                </a:solidFill>
              </a:rPr>
              <a:t>JavaScript</a:t>
            </a:r>
          </a:p>
          <a:p>
            <a:r>
              <a:rPr lang="fr-FR" sz="1600" dirty="0">
                <a:solidFill>
                  <a:srgbClr val="F39C12"/>
                </a:solidFill>
              </a:rPr>
              <a:t>HTML</a:t>
            </a:r>
            <a:r>
              <a:rPr lang="fr-FR" sz="1600" dirty="0">
                <a:solidFill>
                  <a:schemeClr val="bg1"/>
                </a:solidFill>
              </a:rPr>
              <a:t> = architecture / </a:t>
            </a:r>
            <a:r>
              <a:rPr lang="fr-FR" sz="1600" dirty="0">
                <a:solidFill>
                  <a:srgbClr val="F39C12"/>
                </a:solidFill>
              </a:rPr>
              <a:t>CSS</a:t>
            </a:r>
            <a:r>
              <a:rPr lang="fr-FR" sz="1600" dirty="0">
                <a:solidFill>
                  <a:schemeClr val="bg1"/>
                </a:solidFill>
              </a:rPr>
              <a:t> = design graphique / </a:t>
            </a:r>
            <a:r>
              <a:rPr lang="fr-FR" sz="1600" dirty="0">
                <a:solidFill>
                  <a:srgbClr val="F39C12"/>
                </a:solidFill>
              </a:rPr>
              <a:t>JavaScript</a:t>
            </a:r>
            <a:r>
              <a:rPr lang="fr-FR" sz="1600" dirty="0">
                <a:solidFill>
                  <a:schemeClr val="bg1"/>
                </a:solidFill>
              </a:rPr>
              <a:t> = interactions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- Chacun de ces langages est versionné dans le temps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- Une page Web peut être </a:t>
            </a:r>
            <a:r>
              <a:rPr lang="fr-FR" sz="1600" dirty="0">
                <a:solidFill>
                  <a:srgbClr val="F39C12"/>
                </a:solidFill>
              </a:rPr>
              <a:t>statique</a:t>
            </a:r>
            <a:r>
              <a:rPr lang="fr-FR" sz="1600" dirty="0">
                <a:solidFill>
                  <a:schemeClr val="bg1"/>
                </a:solidFill>
              </a:rPr>
              <a:t> (figée) OU </a:t>
            </a:r>
            <a:r>
              <a:rPr lang="fr-FR" sz="1600" dirty="0">
                <a:solidFill>
                  <a:srgbClr val="F39C12"/>
                </a:solidFill>
              </a:rPr>
              <a:t>dynamique</a:t>
            </a:r>
            <a:r>
              <a:rPr lang="fr-FR" sz="1600" dirty="0">
                <a:solidFill>
                  <a:schemeClr val="bg1"/>
                </a:solidFill>
              </a:rPr>
              <a:t> (les données évoluent)</a:t>
            </a:r>
          </a:p>
          <a:p>
            <a:r>
              <a:rPr lang="fr-FR" sz="1600" b="1" u="sng" dirty="0">
                <a:solidFill>
                  <a:schemeClr val="bg1"/>
                </a:solidFill>
              </a:rPr>
              <a:t>Ex: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dirty="0">
                <a:solidFill>
                  <a:schemeClr val="bg1"/>
                </a:solidFill>
              </a:rPr>
              <a:t>blogs / réseaux sociaux numériques / e-commerce / moteurs de recherches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409F7A-45BE-92A1-86C1-2987ED2A27F1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grpSp>
        <p:nvGrpSpPr>
          <p:cNvPr id="26" name="Group 140">
            <a:extLst>
              <a:ext uri="{FF2B5EF4-FFF2-40B4-BE49-F238E27FC236}">
                <a16:creationId xmlns:a16="http://schemas.microsoft.com/office/drawing/2014/main" id="{2EE23B45-42BF-13B0-4F98-16E2625EF39D}"/>
              </a:ext>
            </a:extLst>
          </p:cNvPr>
          <p:cNvGrpSpPr/>
          <p:nvPr/>
        </p:nvGrpSpPr>
        <p:grpSpPr>
          <a:xfrm rot="18715201">
            <a:off x="1143229" y="6210477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4ADA3793-8B32-3AFE-EB4B-E946D1B29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4522B926-9F08-5502-3110-ACDC03F85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15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43" name="Group 9"/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44" name="Freeform 10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6" name="Group 12"/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53" name="Freeform 13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4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55" name="Straight Connector 15"/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15">
            <a:extLst>
              <a:ext uri="{FF2B5EF4-FFF2-40B4-BE49-F238E27FC236}">
                <a16:creationId xmlns:a16="http://schemas.microsoft.com/office/drawing/2014/main" id="{EE3ABE91-7800-2CBF-398E-FF3C65DCE86E}"/>
              </a:ext>
            </a:extLst>
          </p:cNvPr>
          <p:cNvSpPr txBox="1"/>
          <p:nvPr/>
        </p:nvSpPr>
        <p:spPr>
          <a:xfrm>
            <a:off x="1825085" y="6151893"/>
            <a:ext cx="6473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l’adjectif « locale » qualifie un travail effectué hors connexion, sur la machine du développeur avant sa publication en ligne</a:t>
            </a:r>
          </a:p>
        </p:txBody>
      </p:sp>
    </p:spTree>
    <p:extLst>
      <p:ext uri="{BB962C8B-B14F-4D97-AF65-F5344CB8AC3E}">
        <p14:creationId xmlns:p14="http://schemas.microsoft.com/office/powerpoint/2010/main" val="2157313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1" grpId="0"/>
      <p:bldP spid="2" grpId="0"/>
      <p:bldP spid="10" grpId="0" animBg="1"/>
      <p:bldP spid="14" grpId="0"/>
      <p:bldP spid="25" grpId="0" animBg="1"/>
      <p:bldP spid="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93327EC-DB1B-A10E-F5A1-828BF37B4449}"/>
              </a:ext>
            </a:extLst>
          </p:cNvPr>
          <p:cNvSpPr/>
          <p:nvPr/>
        </p:nvSpPr>
        <p:spPr>
          <a:xfrm>
            <a:off x="0" y="6098415"/>
            <a:ext cx="9144000" cy="761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430966" y="170056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1016837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TESTS D’UNE PAGE WEB LOCALE</a:t>
            </a:r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19434" y="1558321"/>
            <a:ext cx="3136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Les navigateurs (browsers) :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19433" y="1949824"/>
            <a:ext cx="77498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Interprètent graphiquement le code HTML. On parle d’UI : </a:t>
            </a:r>
            <a:r>
              <a:rPr lang="fr-FR" dirty="0">
                <a:solidFill>
                  <a:schemeClr val="accent4"/>
                </a:solidFill>
              </a:rPr>
              <a:t>User Interface</a:t>
            </a:r>
          </a:p>
          <a:p>
            <a:r>
              <a:rPr lang="fr-FR" dirty="0">
                <a:solidFill>
                  <a:schemeClr val="bg1"/>
                </a:solidFill>
              </a:rPr>
              <a:t>- Plusieurs navigateurs (Opera – Safari – Edge – Firefox – Chrome) qui fonctionnent sur plusieurs OS (operating system), Windows, Mac OS, Android etc…</a:t>
            </a:r>
          </a:p>
          <a:p>
            <a:r>
              <a:rPr lang="fr-FR" dirty="0">
                <a:solidFill>
                  <a:schemeClr val="bg1"/>
                </a:solidFill>
              </a:rPr>
              <a:t>- Les navigateurs sont classés en 2 catégories : « </a:t>
            </a:r>
            <a:r>
              <a:rPr lang="fr-FR" dirty="0">
                <a:solidFill>
                  <a:schemeClr val="accent4"/>
                </a:solidFill>
              </a:rPr>
              <a:t>libres</a:t>
            </a:r>
            <a:r>
              <a:rPr lang="fr-FR" dirty="0">
                <a:solidFill>
                  <a:schemeClr val="bg1"/>
                </a:solidFill>
              </a:rPr>
              <a:t> » et « </a:t>
            </a:r>
            <a:r>
              <a:rPr lang="fr-FR" dirty="0">
                <a:solidFill>
                  <a:schemeClr val="accent4"/>
                </a:solidFill>
              </a:rPr>
              <a:t>propriétaires</a:t>
            </a:r>
            <a:r>
              <a:rPr lang="fr-FR" dirty="0">
                <a:solidFill>
                  <a:schemeClr val="bg1"/>
                </a:solidFill>
              </a:rPr>
              <a:t> »</a:t>
            </a:r>
          </a:p>
          <a:p>
            <a:r>
              <a:rPr lang="en-US" dirty="0">
                <a:solidFill>
                  <a:schemeClr val="bg1"/>
                </a:solidFill>
              </a:rPr>
              <a:t>- Les </a:t>
            </a:r>
            <a:r>
              <a:rPr lang="en-US" dirty="0" err="1">
                <a:solidFill>
                  <a:schemeClr val="bg1"/>
                </a:solidFill>
              </a:rPr>
              <a:t>navigateurs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agentiques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implémentent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l’IA</a:t>
            </a:r>
            <a:r>
              <a:rPr lang="en-US" dirty="0">
                <a:solidFill>
                  <a:schemeClr val="bg1"/>
                </a:solidFill>
              </a:rPr>
              <a:t> pour </a:t>
            </a:r>
            <a:r>
              <a:rPr lang="en-US" dirty="0" err="1">
                <a:solidFill>
                  <a:schemeClr val="bg1"/>
                </a:solidFill>
              </a:rPr>
              <a:t>effectuer</a:t>
            </a:r>
            <a:r>
              <a:rPr lang="en-US" dirty="0">
                <a:solidFill>
                  <a:schemeClr val="bg1"/>
                </a:solidFill>
              </a:rPr>
              <a:t> des </a:t>
            </a:r>
            <a:r>
              <a:rPr lang="en-US" dirty="0" err="1">
                <a:solidFill>
                  <a:schemeClr val="bg1"/>
                </a:solidFill>
              </a:rPr>
              <a:t>opérations</a:t>
            </a:r>
            <a:r>
              <a:rPr lang="en-US" dirty="0">
                <a:solidFill>
                  <a:schemeClr val="bg1"/>
                </a:solidFill>
              </a:rPr>
              <a:t> à la place de </a:t>
            </a:r>
            <a:r>
              <a:rPr lang="en-US" dirty="0" err="1">
                <a:solidFill>
                  <a:schemeClr val="bg1"/>
                </a:solidFill>
              </a:rPr>
              <a:t>l’utilisateur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16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430966" y="4781653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619434" y="4639408"/>
            <a:ext cx="1979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Tests en « local »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619432" y="5053895"/>
            <a:ext cx="8289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Tests d’interprétation du code HTML dans le navigateur du développeur (sur sa machine) avant sa diffusion en ligne sur le serveur de « production »</a:t>
            </a: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8284C430-5B08-49AC-10ED-210A5D3B68F8}"/>
              </a:ext>
            </a:extLst>
          </p:cNvPr>
          <p:cNvSpPr txBox="1"/>
          <p:nvPr/>
        </p:nvSpPr>
        <p:spPr>
          <a:xfrm>
            <a:off x="619432" y="3993398"/>
            <a:ext cx="7749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24000"/>
            <a:r>
              <a:rPr lang="fr-FR" dirty="0">
                <a:solidFill>
                  <a:schemeClr val="accent4"/>
                </a:solidFill>
              </a:rPr>
              <a:t>ATTENTION : </a:t>
            </a:r>
            <a:r>
              <a:rPr lang="fr-FR" dirty="0">
                <a:solidFill>
                  <a:schemeClr val="bg1"/>
                </a:solidFill>
              </a:rPr>
              <a:t>l’interprétation du code HTML peut varier d’un navigateur à l’autre et les fonctionnalités disponibles lorsque l’on code ne sont pas les mêmes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253DE2E2-AC8D-9E27-A6F9-5487AF67E9CD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740F94D-928D-4DDD-9B1F-7AF41826A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6118F87-BA3E-6EF3-DB43-779C10893D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24575767-2A94-6408-61C0-DBA19CE6616B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1FC547-9E99-1B18-393E-E10B17E29E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217CBE4-B6FE-C86E-8E29-2EF0A7416B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833C9BB6-11AB-30F8-0CD3-AE3EB5BCD361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140">
            <a:extLst>
              <a:ext uri="{FF2B5EF4-FFF2-40B4-BE49-F238E27FC236}">
                <a16:creationId xmlns:a16="http://schemas.microsoft.com/office/drawing/2014/main" id="{9618CEF9-CB22-8D3C-BC72-4F0DF3587BC9}"/>
              </a:ext>
            </a:extLst>
          </p:cNvPr>
          <p:cNvGrpSpPr/>
          <p:nvPr/>
        </p:nvGrpSpPr>
        <p:grpSpPr>
          <a:xfrm rot="18715201">
            <a:off x="1143229" y="6210477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4B747A5C-85E8-6889-1C5F-6BE4408C8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2B060B49-C68A-1062-A16F-B0FCD05D2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25" name="TextBox 15">
            <a:extLst>
              <a:ext uri="{FF2B5EF4-FFF2-40B4-BE49-F238E27FC236}">
                <a16:creationId xmlns:a16="http://schemas.microsoft.com/office/drawing/2014/main" id="{7264AA43-84A5-4972-7783-E7876C475E47}"/>
              </a:ext>
            </a:extLst>
          </p:cNvPr>
          <p:cNvSpPr txBox="1"/>
          <p:nvPr/>
        </p:nvSpPr>
        <p:spPr>
          <a:xfrm>
            <a:off x="1825085" y="6151893"/>
            <a:ext cx="6473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Dans une projet web, l’on distingue généralement 3 phases :</a:t>
            </a:r>
          </a:p>
          <a:p>
            <a:r>
              <a:rPr lang="fr-FR" dirty="0">
                <a:solidFill>
                  <a:schemeClr val="tx2"/>
                </a:solidFill>
              </a:rPr>
              <a:t>Le </a:t>
            </a:r>
            <a:r>
              <a:rPr lang="fr-FR" dirty="0">
                <a:solidFill>
                  <a:schemeClr val="accent4"/>
                </a:solidFill>
              </a:rPr>
              <a:t>développement</a:t>
            </a:r>
            <a:r>
              <a:rPr lang="fr-FR" dirty="0">
                <a:solidFill>
                  <a:schemeClr val="tx2"/>
                </a:solidFill>
              </a:rPr>
              <a:t> / les </a:t>
            </a:r>
            <a:r>
              <a:rPr lang="fr-FR" dirty="0">
                <a:solidFill>
                  <a:schemeClr val="accent4"/>
                </a:solidFill>
              </a:rPr>
              <a:t>tests</a:t>
            </a:r>
            <a:r>
              <a:rPr lang="fr-FR" dirty="0">
                <a:solidFill>
                  <a:schemeClr val="tx2"/>
                </a:solidFill>
              </a:rPr>
              <a:t> / la </a:t>
            </a:r>
            <a:r>
              <a:rPr lang="fr-FR" dirty="0">
                <a:solidFill>
                  <a:schemeClr val="accent4"/>
                </a:solidFill>
              </a:rPr>
              <a:t>mise en production</a:t>
            </a:r>
          </a:p>
        </p:txBody>
      </p:sp>
    </p:spTree>
    <p:extLst>
      <p:ext uri="{BB962C8B-B14F-4D97-AF65-F5344CB8AC3E}">
        <p14:creationId xmlns:p14="http://schemas.microsoft.com/office/powerpoint/2010/main" val="215128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51" grpId="0"/>
      <p:bldP spid="2" grpId="0"/>
      <p:bldP spid="10" grpId="0" animBg="1"/>
      <p:bldP spid="14" grpId="0"/>
      <p:bldP spid="3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2693024" y="1053731"/>
            <a:ext cx="375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2"/>
                </a:solidFill>
              </a:rPr>
              <a:t>SERVEUR ET HEBERGEMENT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17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3805873" y="1898049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3890715" y="1723630"/>
            <a:ext cx="1643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Hébergement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3557402" y="2289820"/>
            <a:ext cx="54445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Le </a:t>
            </a:r>
            <a:r>
              <a:rPr lang="fr-FR" b="1" dirty="0">
                <a:solidFill>
                  <a:schemeClr val="accent4"/>
                </a:solidFill>
              </a:rPr>
              <a:t>Serveur</a:t>
            </a:r>
            <a:r>
              <a:rPr lang="fr-FR" dirty="0">
                <a:solidFill>
                  <a:schemeClr val="bg1"/>
                </a:solidFill>
              </a:rPr>
              <a:t> est un ordinateur distant qui </a:t>
            </a:r>
            <a:r>
              <a:rPr lang="fr-FR" b="1" dirty="0">
                <a:solidFill>
                  <a:schemeClr val="accent4"/>
                </a:solidFill>
              </a:rPr>
              <a:t>stocke (héberge) les fichiers</a:t>
            </a:r>
            <a:r>
              <a:rPr lang="fr-FR" dirty="0">
                <a:solidFill>
                  <a:schemeClr val="bg1"/>
                </a:solidFill>
              </a:rPr>
              <a:t> de notre site web pour les rendre accessibles aux internautes connectés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- Consulter une page web = consulter un fichier HTML distribuée par un serveur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- Un « hébergement » est une prestation que l’on contractualise souvent auprès d’un hébergeur.</a:t>
            </a:r>
          </a:p>
          <a:p>
            <a:r>
              <a:rPr lang="fr-FR" dirty="0">
                <a:solidFill>
                  <a:schemeClr val="bg1"/>
                </a:solidFill>
              </a:rPr>
              <a:t>Cette prestation peut être </a:t>
            </a:r>
            <a:r>
              <a:rPr lang="fr-FR" b="1" dirty="0">
                <a:solidFill>
                  <a:schemeClr val="accent4"/>
                </a:solidFill>
              </a:rPr>
              <a:t>mutualisée</a:t>
            </a:r>
            <a:r>
              <a:rPr lang="fr-FR" dirty="0">
                <a:solidFill>
                  <a:schemeClr val="bg1"/>
                </a:solidFill>
              </a:rPr>
              <a:t> (plusieurs sites sur la même machine) ou </a:t>
            </a:r>
            <a:r>
              <a:rPr lang="fr-FR" b="1" dirty="0">
                <a:solidFill>
                  <a:schemeClr val="accent4"/>
                </a:solidFill>
              </a:rPr>
              <a:t>dédiée</a:t>
            </a:r>
            <a:r>
              <a:rPr lang="fr-FR" dirty="0">
                <a:solidFill>
                  <a:schemeClr val="bg1"/>
                </a:solidFill>
              </a:rPr>
              <a:t> (l’intégralité des ressources de la machine est à notre disposition)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- Un hébergement est également conditionné par les capacités du serveur : mémoire, processeur etc…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B16C62E4-6D01-2566-F94F-035B4E698E0D}"/>
              </a:ext>
            </a:extLst>
          </p:cNvPr>
          <p:cNvGrpSpPr/>
          <p:nvPr/>
        </p:nvGrpSpPr>
        <p:grpSpPr>
          <a:xfrm>
            <a:off x="422587" y="2667675"/>
            <a:ext cx="2903538" cy="2772222"/>
            <a:chOff x="3120231" y="3744208"/>
            <a:chExt cx="2903538" cy="2772222"/>
          </a:xfrm>
        </p:grpSpPr>
        <p:pic>
          <p:nvPicPr>
            <p:cNvPr id="8" name="Graphique 7">
              <a:extLst>
                <a:ext uri="{FF2B5EF4-FFF2-40B4-BE49-F238E27FC236}">
                  <a16:creationId xmlns:a16="http://schemas.microsoft.com/office/drawing/2014/main" id="{720FBC62-17BF-FF98-1EB9-C588953D04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3120231" y="3744208"/>
              <a:ext cx="2903538" cy="2772222"/>
            </a:xfrm>
            <a:prstGeom prst="rect">
              <a:avLst/>
            </a:prstGeom>
          </p:spPr>
        </p:pic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8922C709-C540-D68C-C776-A4CA56E28D0A}"/>
                </a:ext>
              </a:extLst>
            </p:cNvPr>
            <p:cNvSpPr txBox="1"/>
            <p:nvPr/>
          </p:nvSpPr>
          <p:spPr>
            <a:xfrm>
              <a:off x="3262608" y="4323157"/>
              <a:ext cx="14083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/>
                <a:t>- index.html</a:t>
              </a:r>
              <a:br>
                <a:rPr lang="fr-FR" sz="1400" b="1" dirty="0"/>
              </a:br>
              <a:r>
                <a:rPr lang="fr-FR" sz="1400" b="1" dirty="0"/>
                <a:t>- page2.html</a:t>
              </a:r>
              <a:br>
                <a:rPr lang="fr-FR" sz="1400" b="1" dirty="0"/>
              </a:br>
              <a:r>
                <a:rPr lang="fr-FR" sz="1400" b="1" dirty="0"/>
                <a:t>- contact.html</a:t>
              </a:r>
              <a:endParaRPr lang="en-US" sz="1400" b="1" dirty="0"/>
            </a:p>
          </p:txBody>
        </p:sp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5622DDF-70BA-7ADF-7BE1-1B6E51870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19164" y="4303648"/>
              <a:ext cx="1061004" cy="917888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ECAAEF46-4C96-5BDC-A1B3-DB6B21C970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19164" y="5402711"/>
              <a:ext cx="1061004" cy="917888"/>
            </a:xfrm>
            <a:prstGeom prst="rect">
              <a:avLst/>
            </a:prstGeom>
          </p:spPr>
        </p:pic>
        <p:sp>
          <p:nvSpPr>
            <p:cNvPr id="20" name="TextBox 15">
              <a:extLst>
                <a:ext uri="{FF2B5EF4-FFF2-40B4-BE49-F238E27FC236}">
                  <a16:creationId xmlns:a16="http://schemas.microsoft.com/office/drawing/2014/main" id="{CD5D9AEE-1DA9-B377-4406-74A2B78E2A31}"/>
                </a:ext>
              </a:extLst>
            </p:cNvPr>
            <p:cNvSpPr txBox="1"/>
            <p:nvPr/>
          </p:nvSpPr>
          <p:spPr>
            <a:xfrm>
              <a:off x="4812467" y="4651440"/>
              <a:ext cx="950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/>
                <a:t>IMAGES</a:t>
              </a:r>
              <a:endParaRPr lang="en-US" sz="1400" b="1" dirty="0"/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0A33C7B3-5F11-408D-A00C-D1AB9D24DFAA}"/>
                </a:ext>
              </a:extLst>
            </p:cNvPr>
            <p:cNvSpPr txBox="1"/>
            <p:nvPr/>
          </p:nvSpPr>
          <p:spPr>
            <a:xfrm>
              <a:off x="4812467" y="5800572"/>
              <a:ext cx="950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/>
                <a:t>VIDEOS</a:t>
              </a:r>
              <a:endParaRPr lang="en-US" sz="1400" b="1" dirty="0"/>
            </a:p>
          </p:txBody>
        </p:sp>
      </p:grpSp>
      <p:grpSp>
        <p:nvGrpSpPr>
          <p:cNvPr id="23" name="Group 9">
            <a:extLst>
              <a:ext uri="{FF2B5EF4-FFF2-40B4-BE49-F238E27FC236}">
                <a16:creationId xmlns:a16="http://schemas.microsoft.com/office/drawing/2014/main" id="{337CC0EC-C84F-E069-7728-38D884AE37AA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4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286C9F7-FC93-F47B-54F9-4A6697840C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1DFEA8A-4C39-80D3-989D-08B89D03A6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6" name="Group 12">
            <a:extLst>
              <a:ext uri="{FF2B5EF4-FFF2-40B4-BE49-F238E27FC236}">
                <a16:creationId xmlns:a16="http://schemas.microsoft.com/office/drawing/2014/main" id="{E3FCDC79-51E9-DEE2-B1E9-32561E34EBBE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7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E3124F6-89F3-D516-F11A-FC0EE90C99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15F8E8F-C75B-35E0-D81F-10C56F0292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9" name="Straight Connector 15">
            <a:extLst>
              <a:ext uri="{FF2B5EF4-FFF2-40B4-BE49-F238E27FC236}">
                <a16:creationId xmlns:a16="http://schemas.microsoft.com/office/drawing/2014/main" id="{87472E0C-E3FA-A7D3-410E-86E1F51DC036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22AA15E-431B-DD44-762D-AE0EACAC8C78}"/>
              </a:ext>
            </a:extLst>
          </p:cNvPr>
          <p:cNvSpPr/>
          <p:nvPr/>
        </p:nvSpPr>
        <p:spPr>
          <a:xfrm>
            <a:off x="422587" y="5485883"/>
            <a:ext cx="29618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1"/>
                </a:solidFill>
                <a:latin typeface="Source Sans Pro Light" panose="020B0403030403020204" pitchFamily="34" charset="0"/>
              </a:rPr>
              <a:t>Exemple minimaliste d’architecture de site web</a:t>
            </a:r>
            <a:endParaRPr lang="id-ID" sz="1500" i="1" dirty="0">
              <a:solidFill>
                <a:schemeClr val="bg1"/>
              </a:solidFill>
              <a:latin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2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4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B403C46-EC2A-F90A-7AE8-12AB84D5D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2188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18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38ACDA-F84D-2FCF-017C-C7AD032BC5EF}"/>
              </a:ext>
            </a:extLst>
          </p:cNvPr>
          <p:cNvSpPr/>
          <p:nvPr/>
        </p:nvSpPr>
        <p:spPr>
          <a:xfrm>
            <a:off x="1855606" y="6319191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latin typeface="Source Sans Pro Light" panose="020B0403030403020204" pitchFamily="34" charset="0"/>
              </a:rPr>
              <a:t>Photo d’un « datacenter »</a:t>
            </a:r>
            <a:endParaRPr lang="id-ID" sz="1500" i="1" dirty="0">
              <a:latin typeface="Source Sans Pro Light" panose="020B0403030403020204" pitchFamily="34" charset="0"/>
            </a:endParaRP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40C8824D-DAD2-1657-50FB-A2585ADA7746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7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ACB0060-7C28-F32F-2AA3-C2D355F820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C037386-3057-99E9-31C2-C75D2F3740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:a16="http://schemas.microsoft.com/office/drawing/2014/main" id="{96EE5BC9-427F-5EFA-460C-B0B40F5D0152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0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3033983-59CC-506B-1C12-CF829EFCF5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63B0675-97FE-A599-8B1B-04461A3AC4C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3CB946C6-DEE0-8079-1BCF-CD4D95706490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473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19</a:t>
            </a:fld>
            <a:endParaRPr lang="id-ID" sz="105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E63342-1E21-7C28-EAD6-26207790E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" y="0"/>
            <a:ext cx="9132922" cy="60886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DE0622-5C99-EC04-DB78-6101AECB14EB}"/>
              </a:ext>
            </a:extLst>
          </p:cNvPr>
          <p:cNvSpPr/>
          <p:nvPr/>
        </p:nvSpPr>
        <p:spPr>
          <a:xfrm>
            <a:off x="1855606" y="6319191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latin typeface="Source Sans Pro Light" panose="020B0403030403020204" pitchFamily="34" charset="0"/>
              </a:rPr>
              <a:t>Un technicien intervient sur une « baie » de serveur</a:t>
            </a:r>
            <a:endParaRPr lang="id-ID" sz="1500" i="1" dirty="0">
              <a:latin typeface="Source Sans Pro Light" panose="020B0403030403020204" pitchFamily="34" charset="0"/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2B0988D5-C859-352E-BAD9-CF7CE13FDEE8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A4454A-9D5E-07C2-1F82-47BFDAF86E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FE4960CA-5589-1AC1-B02C-94FF3AE08F8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4EF86FB9-8AA1-0624-0C5D-B92DDD0C4820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1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2CCBC4D-0E53-615D-CE0D-A006CE5D3A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20F02B3-93FB-2533-FE5F-A07D89D0B7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D0CA0987-FAB3-BA83-9450-73346D119CF0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4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 165">
            <a:extLst>
              <a:ext uri="{FF2B5EF4-FFF2-40B4-BE49-F238E27FC236}">
                <a16:creationId xmlns:a16="http://schemas.microsoft.com/office/drawing/2014/main" id="{9FD534F8-CEF6-AD16-A51D-B97DA22C7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57" y="2479723"/>
            <a:ext cx="3157703" cy="3686994"/>
          </a:xfrm>
          <a:prstGeom prst="rect">
            <a:avLst/>
          </a:prstGeom>
        </p:spPr>
      </p:pic>
      <p:pic>
        <p:nvPicPr>
          <p:cNvPr id="168" name="Graphique 167">
            <a:extLst>
              <a:ext uri="{FF2B5EF4-FFF2-40B4-BE49-F238E27FC236}">
                <a16:creationId xmlns:a16="http://schemas.microsoft.com/office/drawing/2014/main" id="{1C92F54D-50F0-15E8-833C-045779D1D6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7494" y="1872132"/>
            <a:ext cx="2886382" cy="784342"/>
          </a:xfrm>
          <a:prstGeom prst="rect">
            <a:avLst/>
          </a:prstGeom>
        </p:spPr>
      </p:pic>
      <p:sp>
        <p:nvSpPr>
          <p:cNvPr id="170" name="Rectangle 169">
            <a:extLst>
              <a:ext uri="{FF2B5EF4-FFF2-40B4-BE49-F238E27FC236}">
                <a16:creationId xmlns:a16="http://schemas.microsoft.com/office/drawing/2014/main" id="{3B1959FA-15F1-EB69-D7A0-4BCF714A0099}"/>
              </a:ext>
            </a:extLst>
          </p:cNvPr>
          <p:cNvSpPr/>
          <p:nvPr/>
        </p:nvSpPr>
        <p:spPr>
          <a:xfrm>
            <a:off x="1423806" y="6096456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Une application mobile qui s’interface avec des robots de cuisine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2" name="TextBox 39">
            <a:extLst>
              <a:ext uri="{FF2B5EF4-FFF2-40B4-BE49-F238E27FC236}">
                <a16:creationId xmlns:a16="http://schemas.microsoft.com/office/drawing/2014/main" id="{F0881B1E-5000-752E-A286-0AED1E660790}"/>
              </a:ext>
            </a:extLst>
          </p:cNvPr>
          <p:cNvSpPr txBox="1"/>
          <p:nvPr/>
        </p:nvSpPr>
        <p:spPr>
          <a:xfrm>
            <a:off x="702009" y="241239"/>
            <a:ext cx="72101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Je consacre une grande partie de mon temps de travail 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à  la conception / réalisation 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de cette application connectée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et à l’expérience de cuisine digitale</a:t>
            </a:r>
          </a:p>
        </p:txBody>
      </p:sp>
      <p:pic>
        <p:nvPicPr>
          <p:cNvPr id="5" name="Image 4" descr="Une image contenant Électroménager, appareil de cuisine, petit appareil électroménager, électroménager&#10;&#10;Description générée automatiquement">
            <a:extLst>
              <a:ext uri="{FF2B5EF4-FFF2-40B4-BE49-F238E27FC236}">
                <a16:creationId xmlns:a16="http://schemas.microsoft.com/office/drawing/2014/main" id="{D0E3D18F-1402-B87F-F247-FC0636B17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9" y="2418178"/>
            <a:ext cx="3548676" cy="3995809"/>
          </a:xfrm>
          <a:prstGeom prst="rect">
            <a:avLst/>
          </a:prstGeom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56932298-B663-167F-2DDF-8051187C9079}"/>
              </a:ext>
            </a:extLst>
          </p:cNvPr>
          <p:cNvSpPr/>
          <p:nvPr/>
        </p:nvSpPr>
        <p:spPr>
          <a:xfrm>
            <a:off x="3723774" y="3597442"/>
            <a:ext cx="649383" cy="323165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18021C24-62C8-F7A5-7569-570D39A18A9F}"/>
              </a:ext>
            </a:extLst>
          </p:cNvPr>
          <p:cNvSpPr/>
          <p:nvPr/>
        </p:nvSpPr>
        <p:spPr>
          <a:xfrm rot="10800000">
            <a:off x="3750889" y="4082141"/>
            <a:ext cx="649383" cy="323165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61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105373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TRANSFERT DES FICHIERS DU SITE LOCALE VERS LE SERVEUR</a:t>
            </a:r>
            <a:endParaRPr lang="id-ID" sz="2400" b="1" dirty="0">
              <a:solidFill>
                <a:schemeClr val="accent2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20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305034" y="2109332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428626" y="1946464"/>
            <a:ext cx="5197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Logiciel (S)FTP : (</a:t>
            </a:r>
            <a:r>
              <a:rPr lang="fr-FR" sz="2000" b="1" dirty="0" err="1">
                <a:solidFill>
                  <a:schemeClr val="accent2"/>
                </a:solidFill>
              </a:rPr>
              <a:t>Secured</a:t>
            </a:r>
            <a:r>
              <a:rPr lang="fr-FR" sz="2000" b="1" dirty="0">
                <a:solidFill>
                  <a:schemeClr val="accent2"/>
                </a:solidFill>
              </a:rPr>
              <a:t>) File Transfer Protocol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235452" y="2299935"/>
            <a:ext cx="8766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 Sert à </a:t>
            </a:r>
            <a:r>
              <a:rPr lang="fr-FR" b="1" dirty="0">
                <a:solidFill>
                  <a:schemeClr val="accent4"/>
                </a:solidFill>
              </a:rPr>
              <a:t>envoyer des fichiers </a:t>
            </a:r>
            <a:r>
              <a:rPr lang="fr-FR" dirty="0">
                <a:solidFill>
                  <a:schemeClr val="bg1"/>
                </a:solidFill>
              </a:rPr>
              <a:t>sur le serveur distant depuis sa machine à l’aide d’une connexion internet sécurisée. Il s’agit (à notre niveau) d’un logiciel, « </a:t>
            </a:r>
            <a:r>
              <a:rPr lang="fr-FR" dirty="0" err="1">
                <a:solidFill>
                  <a:schemeClr val="bg1"/>
                </a:solidFill>
              </a:rPr>
              <a:t>FileZilla</a:t>
            </a:r>
            <a:r>
              <a:rPr lang="fr-FR" dirty="0">
                <a:solidFill>
                  <a:schemeClr val="bg1"/>
                </a:solidFill>
              </a:rPr>
              <a:t> » par exemple.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EFF12F-335B-6951-DB28-89E064D63434}"/>
              </a:ext>
            </a:extLst>
          </p:cNvPr>
          <p:cNvGrpSpPr/>
          <p:nvPr/>
        </p:nvGrpSpPr>
        <p:grpSpPr>
          <a:xfrm>
            <a:off x="1205265" y="3779917"/>
            <a:ext cx="2359434" cy="2207743"/>
            <a:chOff x="511487" y="2667675"/>
            <a:chExt cx="2903538" cy="2772222"/>
          </a:xfrm>
        </p:grpSpPr>
        <p:pic>
          <p:nvPicPr>
            <p:cNvPr id="8" name="Graphique 7">
              <a:extLst>
                <a:ext uri="{FF2B5EF4-FFF2-40B4-BE49-F238E27FC236}">
                  <a16:creationId xmlns:a16="http://schemas.microsoft.com/office/drawing/2014/main" id="{720FBC62-17BF-FF98-1EB9-C588953D04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1487" y="2667675"/>
              <a:ext cx="2903538" cy="2772222"/>
            </a:xfrm>
            <a:prstGeom prst="rect">
              <a:avLst/>
            </a:prstGeom>
          </p:spPr>
        </p:pic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8922C709-C540-D68C-C776-A4CA56E28D0A}"/>
                </a:ext>
              </a:extLst>
            </p:cNvPr>
            <p:cNvSpPr txBox="1"/>
            <p:nvPr/>
          </p:nvSpPr>
          <p:spPr>
            <a:xfrm>
              <a:off x="653864" y="3246624"/>
              <a:ext cx="14083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/>
                <a:t>- index.html</a:t>
              </a:r>
              <a:br>
                <a:rPr lang="fr-FR" sz="1050" b="1" dirty="0"/>
              </a:br>
              <a:r>
                <a:rPr lang="fr-FR" sz="1050" b="1" dirty="0"/>
                <a:t>- page2.html</a:t>
              </a:r>
              <a:br>
                <a:rPr lang="fr-FR" sz="1050" b="1" dirty="0"/>
              </a:br>
              <a:r>
                <a:rPr lang="fr-FR" sz="1050" b="1" dirty="0"/>
                <a:t>- contact.html</a:t>
              </a:r>
              <a:endParaRPr lang="en-US" sz="1050" b="1" dirty="0"/>
            </a:p>
          </p:txBody>
        </p:sp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5622DDF-70BA-7ADF-7BE1-1B6E51870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10420" y="3227115"/>
              <a:ext cx="1061004" cy="917888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ECAAEF46-4C96-5BDC-A1B3-DB6B21C970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10420" y="4326178"/>
              <a:ext cx="1061004" cy="917888"/>
            </a:xfrm>
            <a:prstGeom prst="rect">
              <a:avLst/>
            </a:prstGeom>
          </p:spPr>
        </p:pic>
        <p:sp>
          <p:nvSpPr>
            <p:cNvPr id="20" name="TextBox 15">
              <a:extLst>
                <a:ext uri="{FF2B5EF4-FFF2-40B4-BE49-F238E27FC236}">
                  <a16:creationId xmlns:a16="http://schemas.microsoft.com/office/drawing/2014/main" id="{CD5D9AEE-1DA9-B377-4406-74A2B78E2A31}"/>
                </a:ext>
              </a:extLst>
            </p:cNvPr>
            <p:cNvSpPr txBox="1"/>
            <p:nvPr/>
          </p:nvSpPr>
          <p:spPr>
            <a:xfrm>
              <a:off x="2203723" y="3574907"/>
              <a:ext cx="950598" cy="318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/>
                <a:t>IMAGES</a:t>
              </a:r>
              <a:endParaRPr lang="en-US" sz="1050" b="1" dirty="0"/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0A33C7B3-5F11-408D-A00C-D1AB9D24DFAA}"/>
                </a:ext>
              </a:extLst>
            </p:cNvPr>
            <p:cNvSpPr txBox="1"/>
            <p:nvPr/>
          </p:nvSpPr>
          <p:spPr>
            <a:xfrm>
              <a:off x="2203723" y="4724039"/>
              <a:ext cx="950598" cy="318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/>
                <a:t>VIDEOS</a:t>
              </a:r>
              <a:endParaRPr lang="en-US" sz="1050" b="1" dirty="0"/>
            </a:p>
          </p:txBody>
        </p:sp>
      </p:grpSp>
      <p:grpSp>
        <p:nvGrpSpPr>
          <p:cNvPr id="23" name="Group 9">
            <a:extLst>
              <a:ext uri="{FF2B5EF4-FFF2-40B4-BE49-F238E27FC236}">
                <a16:creationId xmlns:a16="http://schemas.microsoft.com/office/drawing/2014/main" id="{337CC0EC-C84F-E069-7728-38D884AE37AA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4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286C9F7-FC93-F47B-54F9-4A6697840C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1DFEA8A-4C39-80D3-989D-08B89D03A6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6" name="Group 12">
            <a:extLst>
              <a:ext uri="{FF2B5EF4-FFF2-40B4-BE49-F238E27FC236}">
                <a16:creationId xmlns:a16="http://schemas.microsoft.com/office/drawing/2014/main" id="{E3FCDC79-51E9-DEE2-B1E9-32561E34EBBE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7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E3124F6-89F3-D516-F11A-FC0EE90C99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15F8E8F-C75B-35E0-D81F-10C56F0292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9" name="Straight Connector 15">
            <a:extLst>
              <a:ext uri="{FF2B5EF4-FFF2-40B4-BE49-F238E27FC236}">
                <a16:creationId xmlns:a16="http://schemas.microsoft.com/office/drawing/2014/main" id="{87472E0C-E3FA-A7D3-410E-86E1F51DC036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83657A-82E1-EE5A-7C16-43C996B03D6D}"/>
              </a:ext>
            </a:extLst>
          </p:cNvPr>
          <p:cNvGrpSpPr/>
          <p:nvPr/>
        </p:nvGrpSpPr>
        <p:grpSpPr>
          <a:xfrm>
            <a:off x="5269265" y="3852560"/>
            <a:ext cx="2359434" cy="2207743"/>
            <a:chOff x="511487" y="2667675"/>
            <a:chExt cx="2903538" cy="2772222"/>
          </a:xfrm>
        </p:grpSpPr>
        <p:pic>
          <p:nvPicPr>
            <p:cNvPr id="5" name="Graphique 4">
              <a:extLst>
                <a:ext uri="{FF2B5EF4-FFF2-40B4-BE49-F238E27FC236}">
                  <a16:creationId xmlns:a16="http://schemas.microsoft.com/office/drawing/2014/main" id="{0F28ACD4-6188-FD3E-CB84-BFDAC7C017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1487" y="2667675"/>
              <a:ext cx="2903538" cy="2772222"/>
            </a:xfrm>
            <a:prstGeom prst="rect">
              <a:avLst/>
            </a:prstGeom>
          </p:spPr>
        </p:pic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3F33B441-2FF8-21A5-58C7-14472247DE6E}"/>
                </a:ext>
              </a:extLst>
            </p:cNvPr>
            <p:cNvSpPr txBox="1"/>
            <p:nvPr/>
          </p:nvSpPr>
          <p:spPr>
            <a:xfrm>
              <a:off x="653864" y="3246624"/>
              <a:ext cx="140837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/>
                <a:t>- index.html</a:t>
              </a:r>
              <a:br>
                <a:rPr lang="fr-FR" sz="1050" b="1" dirty="0"/>
              </a:br>
              <a:r>
                <a:rPr lang="fr-FR" sz="1050" b="1" dirty="0"/>
                <a:t>- page2.html</a:t>
              </a:r>
              <a:br>
                <a:rPr lang="fr-FR" sz="1050" b="1" dirty="0"/>
              </a:br>
              <a:r>
                <a:rPr lang="fr-FR" sz="1050" b="1" dirty="0"/>
                <a:t>- contact.html</a:t>
              </a:r>
              <a:endParaRPr lang="en-US" sz="1050" b="1" dirty="0"/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D3B6AF0B-897F-84B4-CF77-DF2D7D2F92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10420" y="3227115"/>
              <a:ext cx="1061004" cy="917888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26D5623-D4BD-BEAB-A2B4-F836850F85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10420" y="4326178"/>
              <a:ext cx="1061004" cy="917888"/>
            </a:xfrm>
            <a:prstGeom prst="rect">
              <a:avLst/>
            </a:prstGeom>
          </p:spPr>
        </p:pic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906492A0-F113-24CC-771F-5AA50B16C61B}"/>
                </a:ext>
              </a:extLst>
            </p:cNvPr>
            <p:cNvSpPr txBox="1"/>
            <p:nvPr/>
          </p:nvSpPr>
          <p:spPr>
            <a:xfrm>
              <a:off x="2203723" y="3574907"/>
              <a:ext cx="950598" cy="318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/>
                <a:t>IMAGES</a:t>
              </a:r>
              <a:endParaRPr lang="en-US" sz="1050" b="1" dirty="0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25427C44-624B-FD7E-5655-CCDFF1CD7AB0}"/>
                </a:ext>
              </a:extLst>
            </p:cNvPr>
            <p:cNvSpPr txBox="1"/>
            <p:nvPr/>
          </p:nvSpPr>
          <p:spPr>
            <a:xfrm>
              <a:off x="2203723" y="4724039"/>
              <a:ext cx="950598" cy="318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/>
                <a:t>VIDEOS</a:t>
              </a:r>
              <a:endParaRPr lang="en-US" sz="1050" b="1" dirty="0"/>
            </a:p>
          </p:txBody>
        </p:sp>
      </p:grpSp>
      <p:sp>
        <p:nvSpPr>
          <p:cNvPr id="17" name="TextBox 15">
            <a:extLst>
              <a:ext uri="{FF2B5EF4-FFF2-40B4-BE49-F238E27FC236}">
                <a16:creationId xmlns:a16="http://schemas.microsoft.com/office/drawing/2014/main" id="{E30D37CF-A971-BCAB-11A0-3F564DC764A0}"/>
              </a:ext>
            </a:extLst>
          </p:cNvPr>
          <p:cNvSpPr txBox="1"/>
          <p:nvPr/>
        </p:nvSpPr>
        <p:spPr>
          <a:xfrm>
            <a:off x="1205264" y="3313715"/>
            <a:ext cx="235943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4"/>
                </a:solidFill>
              </a:rPr>
              <a:t>Ordinateur local</a:t>
            </a:r>
            <a:endParaRPr lang="en-US" sz="1400" b="1" i="1" dirty="0">
              <a:solidFill>
                <a:schemeClr val="accent4"/>
              </a:solidFill>
            </a:endParaRP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id="{88B1BD2A-53AC-6A56-512C-EA68677A1E6A}"/>
              </a:ext>
            </a:extLst>
          </p:cNvPr>
          <p:cNvSpPr txBox="1"/>
          <p:nvPr/>
        </p:nvSpPr>
        <p:spPr>
          <a:xfrm>
            <a:off x="5269265" y="3313715"/>
            <a:ext cx="235943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4"/>
                </a:solidFill>
              </a:rPr>
              <a:t>Serveur (distant)</a:t>
            </a:r>
            <a:endParaRPr lang="en-US" sz="1400" b="1" i="1" dirty="0">
              <a:solidFill>
                <a:schemeClr val="accent4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E406D06D-07CE-4558-F900-8D1323B55BA9}"/>
              </a:ext>
            </a:extLst>
          </p:cNvPr>
          <p:cNvCxnSpPr>
            <a:cxnSpLocks/>
          </p:cNvCxnSpPr>
          <p:nvPr/>
        </p:nvCxnSpPr>
        <p:spPr>
          <a:xfrm>
            <a:off x="3822134" y="5321175"/>
            <a:ext cx="1275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5">
            <a:extLst>
              <a:ext uri="{FF2B5EF4-FFF2-40B4-BE49-F238E27FC236}">
                <a16:creationId xmlns:a16="http://schemas.microsoft.com/office/drawing/2014/main" id="{E61508B0-00DE-D24B-DF5A-649DB08E6726}"/>
              </a:ext>
            </a:extLst>
          </p:cNvPr>
          <p:cNvSpPr txBox="1"/>
          <p:nvPr/>
        </p:nvSpPr>
        <p:spPr>
          <a:xfrm>
            <a:off x="1205264" y="5996732"/>
            <a:ext cx="235943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4"/>
                </a:solidFill>
              </a:rPr>
              <a:t>SITE LOCAL</a:t>
            </a:r>
            <a:endParaRPr lang="en-US" sz="1400" b="1" i="1" dirty="0">
              <a:solidFill>
                <a:schemeClr val="accent4"/>
              </a:solidFill>
            </a:endParaRP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D508AC39-10FC-249C-CC60-28CDF46A5DD2}"/>
              </a:ext>
            </a:extLst>
          </p:cNvPr>
          <p:cNvSpPr txBox="1"/>
          <p:nvPr/>
        </p:nvSpPr>
        <p:spPr>
          <a:xfrm>
            <a:off x="5269265" y="6060303"/>
            <a:ext cx="235943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4"/>
                </a:solidFill>
              </a:rPr>
              <a:t>SITE DISTANT</a:t>
            </a:r>
            <a:endParaRPr lang="en-US" sz="1400" b="1" i="1" dirty="0">
              <a:solidFill>
                <a:schemeClr val="accent4"/>
              </a:solidFill>
            </a:endParaRPr>
          </a:p>
        </p:txBody>
      </p:sp>
      <p:cxnSp>
        <p:nvCxnSpPr>
          <p:cNvPr id="35" name="Straight Connector 97">
            <a:extLst>
              <a:ext uri="{FF2B5EF4-FFF2-40B4-BE49-F238E27FC236}">
                <a16:creationId xmlns:a16="http://schemas.microsoft.com/office/drawing/2014/main" id="{648567D5-F4A6-4FA9-234F-F03E1596E64A}"/>
              </a:ext>
            </a:extLst>
          </p:cNvPr>
          <p:cNvCxnSpPr>
            <a:cxnSpLocks/>
          </p:cNvCxnSpPr>
          <p:nvPr/>
        </p:nvCxnSpPr>
        <p:spPr>
          <a:xfrm>
            <a:off x="4460025" y="4114800"/>
            <a:ext cx="0" cy="18728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">
            <a:extLst>
              <a:ext uri="{FF2B5EF4-FFF2-40B4-BE49-F238E27FC236}">
                <a16:creationId xmlns:a16="http://schemas.microsoft.com/office/drawing/2014/main" id="{F7012E2A-0166-2BA1-A0AB-87F7EEFC3EF0}"/>
              </a:ext>
            </a:extLst>
          </p:cNvPr>
          <p:cNvSpPr txBox="1"/>
          <p:nvPr/>
        </p:nvSpPr>
        <p:spPr>
          <a:xfrm>
            <a:off x="3970948" y="4412752"/>
            <a:ext cx="978153" cy="707886"/>
          </a:xfrm>
          <a:prstGeom prst="rect">
            <a:avLst/>
          </a:prstGeom>
          <a:solidFill>
            <a:srgbClr val="222A35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/>
                </a:solidFill>
              </a:rPr>
              <a:t>Logiciel</a:t>
            </a:r>
            <a:br>
              <a:rPr lang="fr-FR" sz="2000" b="1" dirty="0">
                <a:solidFill>
                  <a:schemeClr val="accent1"/>
                </a:solidFill>
              </a:rPr>
            </a:br>
            <a:r>
              <a:rPr lang="fr-FR" sz="2000" b="1" dirty="0">
                <a:solidFill>
                  <a:schemeClr val="accent1"/>
                </a:solidFill>
              </a:rPr>
              <a:t>FTP</a:t>
            </a:r>
            <a:endParaRPr lang="id-ID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563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4" grpId="0"/>
      <p:bldP spid="17" grpId="0" animBg="1"/>
      <p:bldP spid="30" grpId="0" animBg="1"/>
      <p:bldP spid="33" grpId="0" animBg="1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46C786B-D8BE-B62D-2456-B4EC172E247B}"/>
              </a:ext>
            </a:extLst>
          </p:cNvPr>
          <p:cNvSpPr/>
          <p:nvPr/>
        </p:nvSpPr>
        <p:spPr>
          <a:xfrm>
            <a:off x="0" y="6213887"/>
            <a:ext cx="914400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430966" y="1944254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1082883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ENVOIS / RECEPTION DE CONTENUS WEB COTE CLIENT</a:t>
            </a:r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619434" y="1802009"/>
            <a:ext cx="2207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Le client = Internaute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628059" y="2150382"/>
            <a:ext cx="7749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/>
                </a:solidFill>
              </a:rPr>
              <a:t>La totalité des objets connectés via internet peuvent interroger des serveurs.</a:t>
            </a:r>
          </a:p>
          <a:p>
            <a:r>
              <a:rPr lang="fr-FR" sz="1600" dirty="0">
                <a:solidFill>
                  <a:schemeClr val="bg1"/>
                </a:solidFill>
              </a:rPr>
              <a:t>Il peut s’agir de navigateurs, d’objets connectés (IOT Internet Of </a:t>
            </a:r>
            <a:r>
              <a:rPr lang="fr-FR" sz="1600" dirty="0" err="1">
                <a:solidFill>
                  <a:schemeClr val="bg1"/>
                </a:solidFill>
              </a:rPr>
              <a:t>Things</a:t>
            </a:r>
            <a:r>
              <a:rPr lang="fr-FR" sz="1600" dirty="0">
                <a:solidFill>
                  <a:schemeClr val="bg1"/>
                </a:solidFill>
              </a:rPr>
              <a:t>), d’applications mobiles, de Smart TV et bien d’autres…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21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430966" y="3372447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619434" y="3230202"/>
            <a:ext cx="3629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Accès aux contenus web et « URLs »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619431" y="3610185"/>
            <a:ext cx="83825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- </a:t>
            </a:r>
            <a:r>
              <a:rPr lang="fr-FR" sz="1600" b="1" dirty="0">
                <a:solidFill>
                  <a:schemeClr val="accent4"/>
                </a:solidFill>
              </a:rPr>
              <a:t>Requête utilisateur </a:t>
            </a:r>
            <a:r>
              <a:rPr lang="fr-FR" sz="1600" dirty="0">
                <a:solidFill>
                  <a:schemeClr val="bg1"/>
                </a:solidFill>
              </a:rPr>
              <a:t>= demande l’accès au contenu d’un serveur</a:t>
            </a:r>
          </a:p>
          <a:p>
            <a:r>
              <a:rPr lang="fr-FR" sz="1600" dirty="0">
                <a:solidFill>
                  <a:schemeClr val="bg1"/>
                </a:solidFill>
              </a:rPr>
              <a:t>- Une </a:t>
            </a:r>
            <a:r>
              <a:rPr lang="fr-FR" sz="1600" b="1" dirty="0">
                <a:solidFill>
                  <a:schemeClr val="accent4"/>
                </a:solidFill>
              </a:rPr>
              <a:t>« URL » unique </a:t>
            </a:r>
            <a:r>
              <a:rPr lang="fr-FR" sz="1600" dirty="0">
                <a:solidFill>
                  <a:schemeClr val="bg1"/>
                </a:solidFill>
              </a:rPr>
              <a:t> (visible dans la barre d’adresse), définit le contenu demandé</a:t>
            </a:r>
          </a:p>
          <a:p>
            <a:r>
              <a:rPr lang="fr-FR" sz="1600" dirty="0">
                <a:solidFill>
                  <a:schemeClr val="bg1"/>
                </a:solidFill>
              </a:rPr>
              <a:t>- Le </a:t>
            </a:r>
            <a:r>
              <a:rPr lang="fr-FR" sz="1600" b="1" dirty="0">
                <a:solidFill>
                  <a:schemeClr val="accent4"/>
                </a:solidFill>
              </a:rPr>
              <a:t>serveur réceptionne la requête </a:t>
            </a:r>
            <a:r>
              <a:rPr lang="fr-FR" sz="1600" dirty="0">
                <a:solidFill>
                  <a:schemeClr val="bg1"/>
                </a:solidFill>
              </a:rPr>
              <a:t>utilisateur et renvoie la page ou le contenu demandé</a:t>
            </a:r>
          </a:p>
          <a:p>
            <a:r>
              <a:rPr lang="fr-FR" sz="1600" dirty="0">
                <a:solidFill>
                  <a:schemeClr val="bg1"/>
                </a:solidFill>
              </a:rPr>
              <a:t>- </a:t>
            </a:r>
            <a:r>
              <a:rPr lang="fr-FR" sz="1600" b="1" dirty="0">
                <a:solidFill>
                  <a:schemeClr val="accent4"/>
                </a:solidFill>
              </a:rPr>
              <a:t>Le navigateur interprète la réponse </a:t>
            </a:r>
            <a:r>
              <a:rPr lang="fr-FR" sz="1600" dirty="0">
                <a:solidFill>
                  <a:schemeClr val="bg1"/>
                </a:solidFill>
              </a:rPr>
              <a:t>envoyé par le serveur : code HTML, images, feuilles de style…</a:t>
            </a:r>
          </a:p>
          <a:p>
            <a:r>
              <a:rPr lang="fr-FR" sz="1600" dirty="0">
                <a:solidFill>
                  <a:schemeClr val="bg1"/>
                </a:solidFill>
              </a:rPr>
              <a:t>- Le navigateur </a:t>
            </a:r>
            <a:r>
              <a:rPr lang="fr-FR" sz="1600" b="1" dirty="0">
                <a:solidFill>
                  <a:schemeClr val="accent4"/>
                </a:solidFill>
              </a:rPr>
              <a:t>met « en cache » </a:t>
            </a:r>
            <a:r>
              <a:rPr lang="fr-FR" sz="1600" dirty="0">
                <a:solidFill>
                  <a:schemeClr val="bg1"/>
                </a:solidFill>
              </a:rPr>
              <a:t>les contenus réceptionnés pour économiser les requêtes qui referaient appelle au même contenu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253DE2E2-AC8D-9E27-A6F9-5487AF67E9CD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740F94D-928D-4DDD-9B1F-7AF41826A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6118F87-BA3E-6EF3-DB43-779C10893D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24575767-2A94-6408-61C0-DBA19CE6616B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1FC547-9E99-1B18-393E-E10B17E29E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217CBE4-B6FE-C86E-8E29-2EF0A7416B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833C9BB6-11AB-30F8-0CD3-AE3EB5BCD361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0">
            <a:extLst>
              <a:ext uri="{FF2B5EF4-FFF2-40B4-BE49-F238E27FC236}">
                <a16:creationId xmlns:a16="http://schemas.microsoft.com/office/drawing/2014/main" id="{14CB8A8C-3D2C-6A5B-B2CC-D554516F3AC0}"/>
              </a:ext>
            </a:extLst>
          </p:cNvPr>
          <p:cNvGrpSpPr/>
          <p:nvPr/>
        </p:nvGrpSpPr>
        <p:grpSpPr>
          <a:xfrm rot="18715201">
            <a:off x="1143229" y="6248577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F41AD3B-1972-0E2A-8EA7-E9A359BE4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83CF9E1C-D2EB-C997-98F4-27F0953B6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5E07E207-C799-449E-A178-34E3044BCE6F}"/>
              </a:ext>
            </a:extLst>
          </p:cNvPr>
          <p:cNvSpPr txBox="1"/>
          <p:nvPr/>
        </p:nvSpPr>
        <p:spPr>
          <a:xfrm>
            <a:off x="1825085" y="6355610"/>
            <a:ext cx="6473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NB :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URL = « </a:t>
            </a:r>
            <a:r>
              <a:rPr lang="fr-FR" dirty="0" err="1">
                <a:solidFill>
                  <a:schemeClr val="tx2"/>
                </a:solidFill>
              </a:rPr>
              <a:t>Unified</a:t>
            </a:r>
            <a:r>
              <a:rPr lang="fr-FR" dirty="0">
                <a:solidFill>
                  <a:schemeClr val="tx2"/>
                </a:solidFill>
              </a:rPr>
              <a:t> Ressource Location »</a:t>
            </a:r>
          </a:p>
        </p:txBody>
      </p:sp>
    </p:spTree>
    <p:extLst>
      <p:ext uri="{BB962C8B-B14F-4D97-AF65-F5344CB8AC3E}">
        <p14:creationId xmlns:p14="http://schemas.microsoft.com/office/powerpoint/2010/main" val="2138318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51" grpId="0"/>
      <p:bldP spid="2" grpId="0"/>
      <p:bldP spid="10" grpId="0" animBg="1"/>
      <p:bldP spid="14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2260600"/>
            <a:ext cx="9144000" cy="2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2" name="TextBox 51"/>
          <p:cNvSpPr txBox="1"/>
          <p:nvPr/>
        </p:nvSpPr>
        <p:spPr>
          <a:xfrm>
            <a:off x="633522" y="2368512"/>
            <a:ext cx="78770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Ok, mais comment notre navigateur fait-il</a:t>
            </a:r>
          </a:p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pour accéder au bon serveur </a:t>
            </a:r>
          </a:p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et trouver les fichiers</a:t>
            </a:r>
          </a:p>
          <a:p>
            <a:pPr algn="ctr"/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qui correspondent à notre requête ?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Oval 5">
            <a:extLst>
              <a:ext uri="{FF2B5EF4-FFF2-40B4-BE49-F238E27FC236}">
                <a16:creationId xmlns:a16="http://schemas.microsoft.com/office/drawing/2014/main" id="{4263F9D1-8442-5197-CB7D-300B998B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5" y="755812"/>
            <a:ext cx="1141450" cy="114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5B64DB4B-B4F3-0252-5C8F-B82F2FC8F341}"/>
              </a:ext>
            </a:extLst>
          </p:cNvPr>
          <p:cNvSpPr txBox="1"/>
          <p:nvPr/>
        </p:nvSpPr>
        <p:spPr>
          <a:xfrm>
            <a:off x="4362647" y="696933"/>
            <a:ext cx="418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chemeClr val="bg1"/>
                </a:solidFill>
                <a:latin typeface="Clarendon" pitchFamily="2" charset="0"/>
              </a:rPr>
              <a:t>?</a:t>
            </a:r>
            <a:endParaRPr lang="id-ID" sz="7200" b="1" dirty="0">
              <a:solidFill>
                <a:schemeClr val="bg1"/>
              </a:solidFill>
              <a:latin typeface="Clarendon" pitchFamily="2" charset="0"/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5B002BEB-C3BA-9FD3-969C-A65C16EF2E76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5998F0A-76CA-4313-3563-B24CB5EB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3BA28A0-4027-32DA-EE2A-73330D1126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576A523F-560E-2CE1-D5C3-B69DD223C652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E017BB7-8686-7C05-AF09-A93E5F704B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9381C2-C9E8-987C-2721-32EAE724881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CCFDC1B7-3AE3-CF17-4443-F33A2040022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376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444352" y="171317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93240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DECRIPTER UNE URL</a:t>
            </a:r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594720" y="1545525"/>
            <a:ext cx="632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Les ordinateurs disposent d’une adresse IP sur le réseau internet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23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7F258B77-650C-BC5D-4FCA-CC591B2878AF}"/>
              </a:ext>
            </a:extLst>
          </p:cNvPr>
          <p:cNvSpPr/>
          <p:nvPr/>
        </p:nvSpPr>
        <p:spPr>
          <a:xfrm>
            <a:off x="430966" y="2697371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CC5166BF-6E69-9417-597F-641B27098AFE}"/>
              </a:ext>
            </a:extLst>
          </p:cNvPr>
          <p:cNvSpPr txBox="1"/>
          <p:nvPr/>
        </p:nvSpPr>
        <p:spPr>
          <a:xfrm>
            <a:off x="619434" y="2555126"/>
            <a:ext cx="325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Les DNS (Domain Name System)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E500105-3B3C-442D-B7AC-A887A59F98D6}"/>
              </a:ext>
            </a:extLst>
          </p:cNvPr>
          <p:cNvSpPr txBox="1"/>
          <p:nvPr/>
        </p:nvSpPr>
        <p:spPr>
          <a:xfrm>
            <a:off x="619432" y="2842428"/>
            <a:ext cx="8382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Permettent de faire correspondre un nom de domaine avec l’adresse IP d’un serveur dans un dossier spécifique de notre hébergement</a:t>
            </a:r>
          </a:p>
          <a:p>
            <a:r>
              <a:rPr lang="fr-FR" sz="1600" b="1" u="sng" dirty="0">
                <a:solidFill>
                  <a:schemeClr val="bg1"/>
                </a:solidFill>
              </a:rPr>
              <a:t>Ex :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dirty="0">
                <a:solidFill>
                  <a:schemeClr val="accent4"/>
                </a:solidFill>
              </a:rPr>
              <a:t>92.193.252.7 </a:t>
            </a:r>
            <a:r>
              <a:rPr lang="fr-FR" sz="1600" dirty="0">
                <a:solidFill>
                  <a:schemeClr val="bg1"/>
                </a:solidFill>
              </a:rPr>
              <a:t>&lt;=&gt;</a:t>
            </a:r>
            <a:r>
              <a:rPr lang="fr-FR" sz="1600" dirty="0">
                <a:solidFill>
                  <a:schemeClr val="accent4"/>
                </a:solidFill>
              </a:rPr>
              <a:t> www.monsite.com</a:t>
            </a:r>
            <a:b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Cette correspondance s’établie via un « serveur DNS » souvent attaché à un FAI (Fournisseur d’accès à Internet)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253DE2E2-AC8D-9E27-A6F9-5487AF67E9CD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740F94D-928D-4DDD-9B1F-7AF41826A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6118F87-BA3E-6EF3-DB43-779C10893D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24575767-2A94-6408-61C0-DBA19CE6616B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1FC547-9E99-1B18-393E-E10B17E29E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217CBE4-B6FE-C86E-8E29-2EF0A7416B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id="{833C9BB6-11AB-30F8-0CD3-AE3EB5BCD361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5">
            <a:extLst>
              <a:ext uri="{FF2B5EF4-FFF2-40B4-BE49-F238E27FC236}">
                <a16:creationId xmlns:a16="http://schemas.microsoft.com/office/drawing/2014/main" id="{C2802734-CA0B-23A9-429D-1A016770827B}"/>
              </a:ext>
            </a:extLst>
          </p:cNvPr>
          <p:cNvSpPr txBox="1"/>
          <p:nvPr/>
        </p:nvSpPr>
        <p:spPr>
          <a:xfrm>
            <a:off x="594720" y="1866256"/>
            <a:ext cx="8382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Composée de 4 séquences de chiffres (historiquement et à titre d'exemple IPV4)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b="1" u="sng" dirty="0">
                <a:solidFill>
                  <a:schemeClr val="bg1"/>
                </a:solidFill>
              </a:rPr>
              <a:t>Ex :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dirty="0">
                <a:solidFill>
                  <a:schemeClr val="bg1"/>
                </a:solidFill>
              </a:rPr>
              <a:t>92.193.252.7</a:t>
            </a:r>
          </a:p>
        </p:txBody>
      </p:sp>
      <p:sp>
        <p:nvSpPr>
          <p:cNvPr id="25" name="Oval 3">
            <a:extLst>
              <a:ext uri="{FF2B5EF4-FFF2-40B4-BE49-F238E27FC236}">
                <a16:creationId xmlns:a16="http://schemas.microsoft.com/office/drawing/2014/main" id="{57999382-876D-5905-2AF8-79BF8C4B87AD}"/>
              </a:ext>
            </a:extLst>
          </p:cNvPr>
          <p:cNvSpPr/>
          <p:nvPr/>
        </p:nvSpPr>
        <p:spPr>
          <a:xfrm>
            <a:off x="406252" y="430810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6" name="TextBox 3">
            <a:extLst>
              <a:ext uri="{FF2B5EF4-FFF2-40B4-BE49-F238E27FC236}">
                <a16:creationId xmlns:a16="http://schemas.microsoft.com/office/drawing/2014/main" id="{44F03C2A-26FA-4C87-3353-39F90087EA03}"/>
              </a:ext>
            </a:extLst>
          </p:cNvPr>
          <p:cNvSpPr txBox="1"/>
          <p:nvPr/>
        </p:nvSpPr>
        <p:spPr>
          <a:xfrm>
            <a:off x="594720" y="4165861"/>
            <a:ext cx="789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Une URL, </a:t>
            </a:r>
            <a:r>
              <a:rPr lang="fr-FR" b="1">
                <a:solidFill>
                  <a:schemeClr val="accent2"/>
                </a:solidFill>
              </a:rPr>
              <a:t>unique définit </a:t>
            </a:r>
            <a:r>
              <a:rPr lang="fr-FR" b="1" dirty="0">
                <a:solidFill>
                  <a:schemeClr val="accent2"/>
                </a:solidFill>
              </a:rPr>
              <a:t>l’emplacement </a:t>
            </a:r>
            <a:r>
              <a:rPr lang="fr-FR" b="1">
                <a:solidFill>
                  <a:schemeClr val="accent2"/>
                </a:solidFill>
              </a:rPr>
              <a:t>de la ressource </a:t>
            </a:r>
            <a:r>
              <a:rPr lang="fr-FR" b="1" dirty="0">
                <a:solidFill>
                  <a:schemeClr val="accent2"/>
                </a:solidFill>
              </a:rPr>
              <a:t>à récupérer sur ce serveur</a:t>
            </a: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5C811604-5708-BB4B-7F32-8BD035F82151}"/>
              </a:ext>
            </a:extLst>
          </p:cNvPr>
          <p:cNvSpPr txBox="1"/>
          <p:nvPr/>
        </p:nvSpPr>
        <p:spPr>
          <a:xfrm>
            <a:off x="0" y="448847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4"/>
                </a:solidFill>
              </a:rPr>
              <a:t>Protocole + Sous domaine + Nom de domaine + imbrication des dossiers + nom de la page / du fichier</a:t>
            </a:r>
          </a:p>
        </p:txBody>
      </p:sp>
      <p:sp>
        <p:nvSpPr>
          <p:cNvPr id="28" name="Oval 3">
            <a:extLst>
              <a:ext uri="{FF2B5EF4-FFF2-40B4-BE49-F238E27FC236}">
                <a16:creationId xmlns:a16="http://schemas.microsoft.com/office/drawing/2014/main" id="{04DC40C8-D220-0E8E-12E0-A7351DE07771}"/>
              </a:ext>
            </a:extLst>
          </p:cNvPr>
          <p:cNvSpPr/>
          <p:nvPr/>
        </p:nvSpPr>
        <p:spPr>
          <a:xfrm>
            <a:off x="430964" y="5774805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" name="TextBox 3">
            <a:extLst>
              <a:ext uri="{FF2B5EF4-FFF2-40B4-BE49-F238E27FC236}">
                <a16:creationId xmlns:a16="http://schemas.microsoft.com/office/drawing/2014/main" id="{85E274ED-7C41-ED80-7327-FA8FE87ED2FE}"/>
              </a:ext>
            </a:extLst>
          </p:cNvPr>
          <p:cNvSpPr txBox="1"/>
          <p:nvPr/>
        </p:nvSpPr>
        <p:spPr>
          <a:xfrm>
            <a:off x="619432" y="5632560"/>
            <a:ext cx="5772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La 1ère page d’un site OU d’un dossier s’intitule : </a:t>
            </a:r>
            <a:r>
              <a:rPr lang="fr-FR" b="1" dirty="0">
                <a:solidFill>
                  <a:schemeClr val="accent4"/>
                </a:solidFill>
              </a:rPr>
              <a:t>« index »</a:t>
            </a: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id="{A15C29CE-52C9-324A-C926-942F58D85525}"/>
              </a:ext>
            </a:extLst>
          </p:cNvPr>
          <p:cNvSpPr txBox="1"/>
          <p:nvPr/>
        </p:nvSpPr>
        <p:spPr>
          <a:xfrm>
            <a:off x="619432" y="6004650"/>
            <a:ext cx="838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 indent="-324000" algn="ctr"/>
            <a:r>
              <a:rPr lang="fr-FR" dirty="0">
                <a:solidFill>
                  <a:schemeClr val="accent4"/>
                </a:solidFill>
              </a:rPr>
              <a:t>l2.ecoledunet.dev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=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>
                <a:solidFill>
                  <a:schemeClr val="accent4"/>
                </a:solidFill>
              </a:rPr>
              <a:t>l2.ecoledunet.dev/index.html</a:t>
            </a:r>
            <a:endParaRPr lang="fr-FR" sz="1600" dirty="0">
              <a:solidFill>
                <a:schemeClr val="accent4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2913F9A-42EE-A9E0-1E0A-142B80E40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971" y="5009267"/>
            <a:ext cx="3096057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76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0" grpId="0" animBg="1"/>
      <p:bldP spid="14" grpId="0"/>
      <p:bldP spid="3" grpId="0"/>
      <p:bldP spid="25" grpId="0" animBg="1"/>
      <p:bldP spid="27" grpId="0"/>
      <p:bldP spid="28" grpId="0" animBg="1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6800" y="0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24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72" name="TextBox 3">
            <a:extLst>
              <a:ext uri="{FF2B5EF4-FFF2-40B4-BE49-F238E27FC236}">
                <a16:creationId xmlns:a16="http://schemas.microsoft.com/office/drawing/2014/main" id="{7620DA64-87CB-0DAD-3DEF-1FEFCF4791A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141" name="Group 9">
            <a:extLst>
              <a:ext uri="{FF2B5EF4-FFF2-40B4-BE49-F238E27FC236}">
                <a16:creationId xmlns:a16="http://schemas.microsoft.com/office/drawing/2014/main" id="{21A30202-7D12-F6C1-5C8F-6FFEE5164B79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142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275396F-FB14-E4DA-5DC1-519F6349A7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719CEF-B38C-8ED1-AD4C-C30E21E4BA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44" name="Group 12">
            <a:extLst>
              <a:ext uri="{FF2B5EF4-FFF2-40B4-BE49-F238E27FC236}">
                <a16:creationId xmlns:a16="http://schemas.microsoft.com/office/drawing/2014/main" id="{AC7AC454-010B-EF10-788D-BD18948B9BE1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145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A4CEFBF-29D6-1E5D-DA74-9B2275ABE4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7D7E7CD-744E-694D-895B-FAB445DE81F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47" name="Straight Connector 15">
            <a:extLst>
              <a:ext uri="{FF2B5EF4-FFF2-40B4-BE49-F238E27FC236}">
                <a16:creationId xmlns:a16="http://schemas.microsoft.com/office/drawing/2014/main" id="{E9C7BE0A-722A-918E-69E0-E743696FE83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6">
            <a:extLst>
              <a:ext uri="{FF2B5EF4-FFF2-40B4-BE49-F238E27FC236}">
                <a16:creationId xmlns:a16="http://schemas.microsoft.com/office/drawing/2014/main" id="{6A4FA947-48C6-4CF1-1C76-4753ACEE8A4C}"/>
              </a:ext>
            </a:extLst>
          </p:cNvPr>
          <p:cNvGrpSpPr/>
          <p:nvPr/>
        </p:nvGrpSpPr>
        <p:grpSpPr>
          <a:xfrm>
            <a:off x="982033" y="2973783"/>
            <a:ext cx="310014" cy="449520"/>
            <a:chOff x="-990600" y="3375025"/>
            <a:chExt cx="571500" cy="828675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DE9F3DC-FA2D-3DB2-E168-9CEEC77D4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90600" y="3375025"/>
              <a:ext cx="571500" cy="828675"/>
            </a:xfrm>
            <a:custGeom>
              <a:avLst/>
              <a:gdLst>
                <a:gd name="T0" fmla="*/ 131 w 152"/>
                <a:gd name="T1" fmla="*/ 0 h 220"/>
                <a:gd name="T2" fmla="*/ 21 w 152"/>
                <a:gd name="T3" fmla="*/ 0 h 220"/>
                <a:gd name="T4" fmla="*/ 0 w 152"/>
                <a:gd name="T5" fmla="*/ 21 h 220"/>
                <a:gd name="T6" fmla="*/ 0 w 152"/>
                <a:gd name="T7" fmla="*/ 199 h 220"/>
                <a:gd name="T8" fmla="*/ 21 w 152"/>
                <a:gd name="T9" fmla="*/ 220 h 220"/>
                <a:gd name="T10" fmla="*/ 131 w 152"/>
                <a:gd name="T11" fmla="*/ 220 h 220"/>
                <a:gd name="T12" fmla="*/ 152 w 152"/>
                <a:gd name="T13" fmla="*/ 199 h 220"/>
                <a:gd name="T14" fmla="*/ 152 w 152"/>
                <a:gd name="T15" fmla="*/ 21 h 220"/>
                <a:gd name="T16" fmla="*/ 131 w 152"/>
                <a:gd name="T17" fmla="*/ 0 h 220"/>
                <a:gd name="T18" fmla="*/ 138 w 152"/>
                <a:gd name="T19" fmla="*/ 199 h 220"/>
                <a:gd name="T20" fmla="*/ 131 w 152"/>
                <a:gd name="T21" fmla="*/ 206 h 220"/>
                <a:gd name="T22" fmla="*/ 21 w 152"/>
                <a:gd name="T23" fmla="*/ 206 h 220"/>
                <a:gd name="T24" fmla="*/ 14 w 152"/>
                <a:gd name="T25" fmla="*/ 199 h 220"/>
                <a:gd name="T26" fmla="*/ 14 w 152"/>
                <a:gd name="T27" fmla="*/ 186 h 220"/>
                <a:gd name="T28" fmla="*/ 138 w 152"/>
                <a:gd name="T29" fmla="*/ 186 h 220"/>
                <a:gd name="T30" fmla="*/ 138 w 152"/>
                <a:gd name="T31" fmla="*/ 199 h 220"/>
                <a:gd name="T32" fmla="*/ 138 w 152"/>
                <a:gd name="T33" fmla="*/ 179 h 220"/>
                <a:gd name="T34" fmla="*/ 14 w 152"/>
                <a:gd name="T35" fmla="*/ 179 h 220"/>
                <a:gd name="T36" fmla="*/ 14 w 152"/>
                <a:gd name="T37" fmla="*/ 41 h 220"/>
                <a:gd name="T38" fmla="*/ 138 w 152"/>
                <a:gd name="T39" fmla="*/ 41 h 220"/>
                <a:gd name="T40" fmla="*/ 138 w 152"/>
                <a:gd name="T41" fmla="*/ 179 h 220"/>
                <a:gd name="T42" fmla="*/ 138 w 152"/>
                <a:gd name="T43" fmla="*/ 34 h 220"/>
                <a:gd name="T44" fmla="*/ 14 w 152"/>
                <a:gd name="T45" fmla="*/ 34 h 220"/>
                <a:gd name="T46" fmla="*/ 14 w 152"/>
                <a:gd name="T47" fmla="*/ 21 h 220"/>
                <a:gd name="T48" fmla="*/ 21 w 152"/>
                <a:gd name="T49" fmla="*/ 14 h 220"/>
                <a:gd name="T50" fmla="*/ 131 w 152"/>
                <a:gd name="T51" fmla="*/ 14 h 220"/>
                <a:gd name="T52" fmla="*/ 138 w 152"/>
                <a:gd name="T53" fmla="*/ 21 h 220"/>
                <a:gd name="T54" fmla="*/ 138 w 152"/>
                <a:gd name="T55" fmla="*/ 3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2" h="220">
                  <a:moveTo>
                    <a:pt x="13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0" y="211"/>
                    <a:pt x="10" y="220"/>
                    <a:pt x="21" y="220"/>
                  </a:cubicBezTo>
                  <a:cubicBezTo>
                    <a:pt x="131" y="220"/>
                    <a:pt x="131" y="220"/>
                    <a:pt x="131" y="220"/>
                  </a:cubicBezTo>
                  <a:cubicBezTo>
                    <a:pt x="142" y="220"/>
                    <a:pt x="152" y="211"/>
                    <a:pt x="152" y="199"/>
                  </a:cubicBezTo>
                  <a:cubicBezTo>
                    <a:pt x="152" y="21"/>
                    <a:pt x="152" y="21"/>
                    <a:pt x="152" y="21"/>
                  </a:cubicBezTo>
                  <a:cubicBezTo>
                    <a:pt x="152" y="9"/>
                    <a:pt x="142" y="0"/>
                    <a:pt x="131" y="0"/>
                  </a:cubicBezTo>
                  <a:close/>
                  <a:moveTo>
                    <a:pt x="138" y="199"/>
                  </a:moveTo>
                  <a:cubicBezTo>
                    <a:pt x="138" y="203"/>
                    <a:pt x="135" y="206"/>
                    <a:pt x="131" y="206"/>
                  </a:cubicBezTo>
                  <a:cubicBezTo>
                    <a:pt x="21" y="206"/>
                    <a:pt x="21" y="206"/>
                    <a:pt x="21" y="206"/>
                  </a:cubicBezTo>
                  <a:cubicBezTo>
                    <a:pt x="17" y="206"/>
                    <a:pt x="14" y="203"/>
                    <a:pt x="14" y="199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38" y="186"/>
                    <a:pt x="138" y="186"/>
                    <a:pt x="138" y="186"/>
                  </a:cubicBezTo>
                  <a:lnTo>
                    <a:pt x="138" y="199"/>
                  </a:lnTo>
                  <a:close/>
                  <a:moveTo>
                    <a:pt x="138" y="179"/>
                  </a:moveTo>
                  <a:cubicBezTo>
                    <a:pt x="14" y="179"/>
                    <a:pt x="14" y="179"/>
                    <a:pt x="14" y="179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8" y="41"/>
                    <a:pt x="138" y="41"/>
                    <a:pt x="138" y="41"/>
                  </a:cubicBezTo>
                  <a:lnTo>
                    <a:pt x="138" y="179"/>
                  </a:lnTo>
                  <a:close/>
                  <a:moveTo>
                    <a:pt x="138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17"/>
                    <a:pt x="17" y="14"/>
                    <a:pt x="21" y="14"/>
                  </a:cubicBezTo>
                  <a:cubicBezTo>
                    <a:pt x="131" y="14"/>
                    <a:pt x="131" y="14"/>
                    <a:pt x="131" y="14"/>
                  </a:cubicBezTo>
                  <a:cubicBezTo>
                    <a:pt x="135" y="14"/>
                    <a:pt x="138" y="17"/>
                    <a:pt x="138" y="21"/>
                  </a:cubicBezTo>
                  <a:lnTo>
                    <a:pt x="138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B9B356D-9EFD-25A4-5126-E6205BC25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7238" y="3454400"/>
              <a:ext cx="104775" cy="22225"/>
            </a:xfrm>
            <a:custGeom>
              <a:avLst/>
              <a:gdLst>
                <a:gd name="T0" fmla="*/ 28 w 28"/>
                <a:gd name="T1" fmla="*/ 3 h 6"/>
                <a:gd name="T2" fmla="*/ 24 w 28"/>
                <a:gd name="T3" fmla="*/ 6 h 6"/>
                <a:gd name="T4" fmla="*/ 4 w 28"/>
                <a:gd name="T5" fmla="*/ 6 h 6"/>
                <a:gd name="T6" fmla="*/ 0 w 28"/>
                <a:gd name="T7" fmla="*/ 3 h 6"/>
                <a:gd name="T8" fmla="*/ 0 w 28"/>
                <a:gd name="T9" fmla="*/ 3 h 6"/>
                <a:gd name="T10" fmla="*/ 4 w 28"/>
                <a:gd name="T11" fmla="*/ 0 h 6"/>
                <a:gd name="T12" fmla="*/ 24 w 28"/>
                <a:gd name="T13" fmla="*/ 0 h 6"/>
                <a:gd name="T14" fmla="*/ 28 w 28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">
                  <a:moveTo>
                    <a:pt x="28" y="3"/>
                  </a:moveTo>
                  <a:cubicBezTo>
                    <a:pt x="28" y="5"/>
                    <a:pt x="26" y="6"/>
                    <a:pt x="2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4ED9960-6044-8C76-0391-886B2F064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0250" y="4097338"/>
              <a:ext cx="52387" cy="26988"/>
            </a:xfrm>
            <a:custGeom>
              <a:avLst/>
              <a:gdLst>
                <a:gd name="T0" fmla="*/ 14 w 14"/>
                <a:gd name="T1" fmla="*/ 4 h 7"/>
                <a:gd name="T2" fmla="*/ 10 w 14"/>
                <a:gd name="T3" fmla="*/ 7 h 7"/>
                <a:gd name="T4" fmla="*/ 4 w 14"/>
                <a:gd name="T5" fmla="*/ 7 h 7"/>
                <a:gd name="T6" fmla="*/ 0 w 14"/>
                <a:gd name="T7" fmla="*/ 4 h 7"/>
                <a:gd name="T8" fmla="*/ 0 w 14"/>
                <a:gd name="T9" fmla="*/ 4 h 7"/>
                <a:gd name="T10" fmla="*/ 4 w 14"/>
                <a:gd name="T11" fmla="*/ 0 h 7"/>
                <a:gd name="T12" fmla="*/ 10 w 14"/>
                <a:gd name="T13" fmla="*/ 0 h 7"/>
                <a:gd name="T14" fmla="*/ 14 w 14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4" y="6"/>
                    <a:pt x="12" y="7"/>
                    <a:pt x="1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2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6" name="Group 85">
            <a:extLst>
              <a:ext uri="{FF2B5EF4-FFF2-40B4-BE49-F238E27FC236}">
                <a16:creationId xmlns:a16="http://schemas.microsoft.com/office/drawing/2014/main" id="{47F125B6-B51C-1E9F-5C97-54900C86989E}"/>
              </a:ext>
            </a:extLst>
          </p:cNvPr>
          <p:cNvGrpSpPr/>
          <p:nvPr/>
        </p:nvGrpSpPr>
        <p:grpSpPr>
          <a:xfrm>
            <a:off x="921776" y="3613430"/>
            <a:ext cx="457733" cy="428740"/>
            <a:chOff x="-1117600" y="1773238"/>
            <a:chExt cx="827087" cy="774700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2D0F55D-61F1-6745-10A4-D07625B70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12825" y="1874838"/>
              <a:ext cx="620712" cy="414338"/>
            </a:xfrm>
            <a:custGeom>
              <a:avLst/>
              <a:gdLst>
                <a:gd name="T0" fmla="*/ 158 w 165"/>
                <a:gd name="T1" fmla="*/ 0 h 110"/>
                <a:gd name="T2" fmla="*/ 6 w 165"/>
                <a:gd name="T3" fmla="*/ 0 h 110"/>
                <a:gd name="T4" fmla="*/ 0 w 165"/>
                <a:gd name="T5" fmla="*/ 7 h 110"/>
                <a:gd name="T6" fmla="*/ 0 w 165"/>
                <a:gd name="T7" fmla="*/ 103 h 110"/>
                <a:gd name="T8" fmla="*/ 6 w 165"/>
                <a:gd name="T9" fmla="*/ 110 h 110"/>
                <a:gd name="T10" fmla="*/ 158 w 165"/>
                <a:gd name="T11" fmla="*/ 110 h 110"/>
                <a:gd name="T12" fmla="*/ 165 w 165"/>
                <a:gd name="T13" fmla="*/ 103 h 110"/>
                <a:gd name="T14" fmla="*/ 165 w 165"/>
                <a:gd name="T15" fmla="*/ 7 h 110"/>
                <a:gd name="T16" fmla="*/ 158 w 165"/>
                <a:gd name="T17" fmla="*/ 0 h 110"/>
                <a:gd name="T18" fmla="*/ 158 w 165"/>
                <a:gd name="T19" fmla="*/ 103 h 110"/>
                <a:gd name="T20" fmla="*/ 6 w 165"/>
                <a:gd name="T21" fmla="*/ 103 h 110"/>
                <a:gd name="T22" fmla="*/ 6 w 165"/>
                <a:gd name="T23" fmla="*/ 7 h 110"/>
                <a:gd name="T24" fmla="*/ 158 w 165"/>
                <a:gd name="T25" fmla="*/ 7 h 110"/>
                <a:gd name="T26" fmla="*/ 158 w 165"/>
                <a:gd name="T27" fmla="*/ 10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10">
                  <a:moveTo>
                    <a:pt x="1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7"/>
                    <a:pt x="3" y="110"/>
                    <a:pt x="6" y="110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61" y="110"/>
                    <a:pt x="165" y="107"/>
                    <a:pt x="165" y="103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3"/>
                    <a:pt x="161" y="0"/>
                    <a:pt x="158" y="0"/>
                  </a:cubicBezTo>
                  <a:close/>
                  <a:moveTo>
                    <a:pt x="158" y="103"/>
                  </a:moveTo>
                  <a:cubicBezTo>
                    <a:pt x="6" y="103"/>
                    <a:pt x="6" y="103"/>
                    <a:pt x="6" y="103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58" y="7"/>
                    <a:pt x="158" y="7"/>
                    <a:pt x="158" y="7"/>
                  </a:cubicBezTo>
                  <a:lnTo>
                    <a:pt x="158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E3431C38-BC00-7FFC-F89C-30E12293EE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17600" y="1773238"/>
              <a:ext cx="827087" cy="774700"/>
            </a:xfrm>
            <a:custGeom>
              <a:avLst/>
              <a:gdLst>
                <a:gd name="T0" fmla="*/ 199 w 220"/>
                <a:gd name="T1" fmla="*/ 0 h 206"/>
                <a:gd name="T2" fmla="*/ 21 w 220"/>
                <a:gd name="T3" fmla="*/ 0 h 206"/>
                <a:gd name="T4" fmla="*/ 0 w 220"/>
                <a:gd name="T5" fmla="*/ 20 h 206"/>
                <a:gd name="T6" fmla="*/ 0 w 220"/>
                <a:gd name="T7" fmla="*/ 158 h 206"/>
                <a:gd name="T8" fmla="*/ 21 w 220"/>
                <a:gd name="T9" fmla="*/ 178 h 206"/>
                <a:gd name="T10" fmla="*/ 89 w 220"/>
                <a:gd name="T11" fmla="*/ 178 h 206"/>
                <a:gd name="T12" fmla="*/ 89 w 220"/>
                <a:gd name="T13" fmla="*/ 187 h 206"/>
                <a:gd name="T14" fmla="*/ 46 w 220"/>
                <a:gd name="T15" fmla="*/ 192 h 206"/>
                <a:gd name="T16" fmla="*/ 41 w 220"/>
                <a:gd name="T17" fmla="*/ 199 h 206"/>
                <a:gd name="T18" fmla="*/ 48 w 220"/>
                <a:gd name="T19" fmla="*/ 206 h 206"/>
                <a:gd name="T20" fmla="*/ 172 w 220"/>
                <a:gd name="T21" fmla="*/ 206 h 206"/>
                <a:gd name="T22" fmla="*/ 179 w 220"/>
                <a:gd name="T23" fmla="*/ 199 h 206"/>
                <a:gd name="T24" fmla="*/ 174 w 220"/>
                <a:gd name="T25" fmla="*/ 192 h 206"/>
                <a:gd name="T26" fmla="*/ 131 w 220"/>
                <a:gd name="T27" fmla="*/ 187 h 206"/>
                <a:gd name="T28" fmla="*/ 131 w 220"/>
                <a:gd name="T29" fmla="*/ 178 h 206"/>
                <a:gd name="T30" fmla="*/ 199 w 220"/>
                <a:gd name="T31" fmla="*/ 178 h 206"/>
                <a:gd name="T32" fmla="*/ 220 w 220"/>
                <a:gd name="T33" fmla="*/ 158 h 206"/>
                <a:gd name="T34" fmla="*/ 220 w 220"/>
                <a:gd name="T35" fmla="*/ 20 h 206"/>
                <a:gd name="T36" fmla="*/ 199 w 220"/>
                <a:gd name="T37" fmla="*/ 0 h 206"/>
                <a:gd name="T38" fmla="*/ 206 w 220"/>
                <a:gd name="T39" fmla="*/ 158 h 206"/>
                <a:gd name="T40" fmla="*/ 199 w 220"/>
                <a:gd name="T41" fmla="*/ 165 h 206"/>
                <a:gd name="T42" fmla="*/ 138 w 220"/>
                <a:gd name="T43" fmla="*/ 165 h 206"/>
                <a:gd name="T44" fmla="*/ 83 w 220"/>
                <a:gd name="T45" fmla="*/ 165 h 206"/>
                <a:gd name="T46" fmla="*/ 21 w 220"/>
                <a:gd name="T47" fmla="*/ 165 h 206"/>
                <a:gd name="T48" fmla="*/ 14 w 220"/>
                <a:gd name="T49" fmla="*/ 158 h 206"/>
                <a:gd name="T50" fmla="*/ 14 w 220"/>
                <a:gd name="T51" fmla="*/ 20 h 206"/>
                <a:gd name="T52" fmla="*/ 21 w 220"/>
                <a:gd name="T53" fmla="*/ 13 h 206"/>
                <a:gd name="T54" fmla="*/ 199 w 220"/>
                <a:gd name="T55" fmla="*/ 13 h 206"/>
                <a:gd name="T56" fmla="*/ 206 w 220"/>
                <a:gd name="T57" fmla="*/ 20 h 206"/>
                <a:gd name="T58" fmla="*/ 206 w 220"/>
                <a:gd name="T59" fmla="*/ 158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0" h="206">
                  <a:moveTo>
                    <a:pt x="199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9"/>
                    <a:pt x="9" y="178"/>
                    <a:pt x="21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87"/>
                    <a:pt x="89" y="187"/>
                    <a:pt x="89" y="187"/>
                  </a:cubicBezTo>
                  <a:cubicBezTo>
                    <a:pt x="46" y="192"/>
                    <a:pt x="46" y="192"/>
                    <a:pt x="46" y="192"/>
                  </a:cubicBezTo>
                  <a:cubicBezTo>
                    <a:pt x="43" y="193"/>
                    <a:pt x="41" y="196"/>
                    <a:pt x="41" y="199"/>
                  </a:cubicBezTo>
                  <a:cubicBezTo>
                    <a:pt x="41" y="203"/>
                    <a:pt x="44" y="206"/>
                    <a:pt x="48" y="206"/>
                  </a:cubicBezTo>
                  <a:cubicBezTo>
                    <a:pt x="172" y="206"/>
                    <a:pt x="172" y="206"/>
                    <a:pt x="172" y="206"/>
                  </a:cubicBezTo>
                  <a:cubicBezTo>
                    <a:pt x="176" y="206"/>
                    <a:pt x="179" y="203"/>
                    <a:pt x="179" y="199"/>
                  </a:cubicBezTo>
                  <a:cubicBezTo>
                    <a:pt x="179" y="196"/>
                    <a:pt x="177" y="193"/>
                    <a:pt x="174" y="192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78"/>
                    <a:pt x="131" y="178"/>
                    <a:pt x="131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211" y="178"/>
                    <a:pt x="220" y="169"/>
                    <a:pt x="220" y="158"/>
                  </a:cubicBezTo>
                  <a:cubicBezTo>
                    <a:pt x="220" y="20"/>
                    <a:pt x="220" y="20"/>
                    <a:pt x="220" y="20"/>
                  </a:cubicBezTo>
                  <a:cubicBezTo>
                    <a:pt x="220" y="9"/>
                    <a:pt x="211" y="0"/>
                    <a:pt x="199" y="0"/>
                  </a:cubicBezTo>
                  <a:close/>
                  <a:moveTo>
                    <a:pt x="206" y="158"/>
                  </a:moveTo>
                  <a:cubicBezTo>
                    <a:pt x="206" y="162"/>
                    <a:pt x="203" y="165"/>
                    <a:pt x="199" y="165"/>
                  </a:cubicBezTo>
                  <a:cubicBezTo>
                    <a:pt x="138" y="165"/>
                    <a:pt x="138" y="165"/>
                    <a:pt x="138" y="165"/>
                  </a:cubicBezTo>
                  <a:cubicBezTo>
                    <a:pt x="83" y="165"/>
                    <a:pt x="83" y="165"/>
                    <a:pt x="83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17" y="165"/>
                    <a:pt x="14" y="162"/>
                    <a:pt x="14" y="158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7"/>
                    <a:pt x="17" y="13"/>
                    <a:pt x="21" y="13"/>
                  </a:cubicBezTo>
                  <a:cubicBezTo>
                    <a:pt x="199" y="13"/>
                    <a:pt x="199" y="13"/>
                    <a:pt x="199" y="13"/>
                  </a:cubicBezTo>
                  <a:cubicBezTo>
                    <a:pt x="203" y="13"/>
                    <a:pt x="206" y="17"/>
                    <a:pt x="206" y="20"/>
                  </a:cubicBezTo>
                  <a:lnTo>
                    <a:pt x="206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9" name="Freeform 11">
            <a:extLst>
              <a:ext uri="{FF2B5EF4-FFF2-40B4-BE49-F238E27FC236}">
                <a16:creationId xmlns:a16="http://schemas.microsoft.com/office/drawing/2014/main" id="{FB4CCC9C-630C-3F5C-953F-5DBD99EFE479}"/>
              </a:ext>
            </a:extLst>
          </p:cNvPr>
          <p:cNvSpPr>
            <a:spLocks noEditPoints="1"/>
          </p:cNvSpPr>
          <p:nvPr/>
        </p:nvSpPr>
        <p:spPr bwMode="auto">
          <a:xfrm>
            <a:off x="883684" y="2262224"/>
            <a:ext cx="518529" cy="512975"/>
          </a:xfrm>
          <a:custGeom>
            <a:avLst/>
            <a:gdLst>
              <a:gd name="T0" fmla="*/ 876 w 906"/>
              <a:gd name="T1" fmla="*/ 793 h 896"/>
              <a:gd name="T2" fmla="*/ 616 w 906"/>
              <a:gd name="T3" fmla="*/ 690 h 896"/>
              <a:gd name="T4" fmla="*/ 723 w 906"/>
              <a:gd name="T5" fmla="*/ 461 h 896"/>
              <a:gd name="T6" fmla="*/ 652 w 906"/>
              <a:gd name="T7" fmla="*/ 95 h 896"/>
              <a:gd name="T8" fmla="*/ 453 w 906"/>
              <a:gd name="T9" fmla="*/ 0 h 896"/>
              <a:gd name="T10" fmla="*/ 254 w 906"/>
              <a:gd name="T11" fmla="*/ 95 h 896"/>
              <a:gd name="T12" fmla="*/ 183 w 906"/>
              <a:gd name="T13" fmla="*/ 461 h 896"/>
              <a:gd name="T14" fmla="*/ 290 w 906"/>
              <a:gd name="T15" fmla="*/ 690 h 896"/>
              <a:gd name="T16" fmla="*/ 30 w 906"/>
              <a:gd name="T17" fmla="*/ 793 h 896"/>
              <a:gd name="T18" fmla="*/ 7 w 906"/>
              <a:gd name="T19" fmla="*/ 856 h 896"/>
              <a:gd name="T20" fmla="*/ 61 w 906"/>
              <a:gd name="T21" fmla="*/ 896 h 896"/>
              <a:gd name="T22" fmla="*/ 845 w 906"/>
              <a:gd name="T23" fmla="*/ 896 h 896"/>
              <a:gd name="T24" fmla="*/ 899 w 906"/>
              <a:gd name="T25" fmla="*/ 856 h 896"/>
              <a:gd name="T26" fmla="*/ 876 w 906"/>
              <a:gd name="T27" fmla="*/ 793 h 896"/>
              <a:gd name="T28" fmla="*/ 572 w 906"/>
              <a:gd name="T29" fmla="*/ 655 h 896"/>
              <a:gd name="T30" fmla="*/ 563 w 906"/>
              <a:gd name="T31" fmla="*/ 667 h 896"/>
              <a:gd name="T32" fmla="*/ 343 w 906"/>
              <a:gd name="T33" fmla="*/ 667 h 896"/>
              <a:gd name="T34" fmla="*/ 334 w 906"/>
              <a:gd name="T35" fmla="*/ 655 h 896"/>
              <a:gd name="T36" fmla="*/ 234 w 906"/>
              <a:gd name="T37" fmla="*/ 301 h 896"/>
              <a:gd name="T38" fmla="*/ 453 w 906"/>
              <a:gd name="T39" fmla="*/ 56 h 896"/>
              <a:gd name="T40" fmla="*/ 672 w 906"/>
              <a:gd name="T41" fmla="*/ 301 h 896"/>
              <a:gd name="T42" fmla="*/ 572 w 906"/>
              <a:gd name="T43" fmla="*/ 655 h 896"/>
              <a:gd name="T44" fmla="*/ 61 w 906"/>
              <a:gd name="T45" fmla="*/ 840 h 896"/>
              <a:gd name="T46" fmla="*/ 301 w 906"/>
              <a:gd name="T47" fmla="*/ 745 h 896"/>
              <a:gd name="T48" fmla="*/ 371 w 906"/>
              <a:gd name="T49" fmla="*/ 730 h 896"/>
              <a:gd name="T50" fmla="*/ 453 w 906"/>
              <a:gd name="T51" fmla="*/ 756 h 896"/>
              <a:gd name="T52" fmla="*/ 535 w 906"/>
              <a:gd name="T53" fmla="*/ 730 h 896"/>
              <a:gd name="T54" fmla="*/ 605 w 906"/>
              <a:gd name="T55" fmla="*/ 745 h 896"/>
              <a:gd name="T56" fmla="*/ 845 w 906"/>
              <a:gd name="T57" fmla="*/ 840 h 896"/>
              <a:gd name="T58" fmla="*/ 61 w 906"/>
              <a:gd name="T59" fmla="*/ 840 h 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6" h="896">
                <a:moveTo>
                  <a:pt x="876" y="793"/>
                </a:moveTo>
                <a:cubicBezTo>
                  <a:pt x="870" y="790"/>
                  <a:pt x="768" y="723"/>
                  <a:pt x="616" y="690"/>
                </a:cubicBezTo>
                <a:cubicBezTo>
                  <a:pt x="672" y="619"/>
                  <a:pt x="708" y="524"/>
                  <a:pt x="723" y="461"/>
                </a:cubicBezTo>
                <a:cubicBezTo>
                  <a:pt x="744" y="374"/>
                  <a:pt x="736" y="202"/>
                  <a:pt x="652" y="95"/>
                </a:cubicBezTo>
                <a:cubicBezTo>
                  <a:pt x="603" y="33"/>
                  <a:pt x="534" y="0"/>
                  <a:pt x="453" y="0"/>
                </a:cubicBezTo>
                <a:cubicBezTo>
                  <a:pt x="372" y="0"/>
                  <a:pt x="303" y="33"/>
                  <a:pt x="254" y="95"/>
                </a:cubicBezTo>
                <a:cubicBezTo>
                  <a:pt x="170" y="202"/>
                  <a:pt x="162" y="374"/>
                  <a:pt x="183" y="461"/>
                </a:cubicBezTo>
                <a:cubicBezTo>
                  <a:pt x="198" y="524"/>
                  <a:pt x="234" y="619"/>
                  <a:pt x="290" y="690"/>
                </a:cubicBezTo>
                <a:cubicBezTo>
                  <a:pt x="138" y="723"/>
                  <a:pt x="36" y="790"/>
                  <a:pt x="30" y="793"/>
                </a:cubicBezTo>
                <a:cubicBezTo>
                  <a:pt x="9" y="807"/>
                  <a:pt x="0" y="833"/>
                  <a:pt x="7" y="856"/>
                </a:cubicBezTo>
                <a:cubicBezTo>
                  <a:pt x="15" y="880"/>
                  <a:pt x="36" y="896"/>
                  <a:pt x="61" y="896"/>
                </a:cubicBezTo>
                <a:cubicBezTo>
                  <a:pt x="845" y="896"/>
                  <a:pt x="845" y="896"/>
                  <a:pt x="845" y="896"/>
                </a:cubicBezTo>
                <a:cubicBezTo>
                  <a:pt x="870" y="896"/>
                  <a:pt x="891" y="880"/>
                  <a:pt x="899" y="856"/>
                </a:cubicBezTo>
                <a:cubicBezTo>
                  <a:pt x="906" y="833"/>
                  <a:pt x="897" y="807"/>
                  <a:pt x="876" y="793"/>
                </a:cubicBezTo>
                <a:close/>
                <a:moveTo>
                  <a:pt x="572" y="655"/>
                </a:moveTo>
                <a:cubicBezTo>
                  <a:pt x="563" y="667"/>
                  <a:pt x="563" y="667"/>
                  <a:pt x="563" y="667"/>
                </a:cubicBezTo>
                <a:cubicBezTo>
                  <a:pt x="497" y="743"/>
                  <a:pt x="409" y="743"/>
                  <a:pt x="343" y="667"/>
                </a:cubicBezTo>
                <a:cubicBezTo>
                  <a:pt x="334" y="655"/>
                  <a:pt x="334" y="655"/>
                  <a:pt x="334" y="655"/>
                </a:cubicBezTo>
                <a:cubicBezTo>
                  <a:pt x="256" y="556"/>
                  <a:pt x="217" y="426"/>
                  <a:pt x="234" y="301"/>
                </a:cubicBezTo>
                <a:cubicBezTo>
                  <a:pt x="249" y="181"/>
                  <a:pt x="317" y="56"/>
                  <a:pt x="453" y="56"/>
                </a:cubicBezTo>
                <a:cubicBezTo>
                  <a:pt x="589" y="56"/>
                  <a:pt x="657" y="181"/>
                  <a:pt x="672" y="301"/>
                </a:cubicBezTo>
                <a:cubicBezTo>
                  <a:pt x="689" y="426"/>
                  <a:pt x="651" y="556"/>
                  <a:pt x="572" y="655"/>
                </a:cubicBezTo>
                <a:close/>
                <a:moveTo>
                  <a:pt x="61" y="840"/>
                </a:moveTo>
                <a:cubicBezTo>
                  <a:pt x="65" y="837"/>
                  <a:pt x="160" y="775"/>
                  <a:pt x="301" y="745"/>
                </a:cubicBezTo>
                <a:cubicBezTo>
                  <a:pt x="371" y="730"/>
                  <a:pt x="371" y="730"/>
                  <a:pt x="371" y="730"/>
                </a:cubicBezTo>
                <a:cubicBezTo>
                  <a:pt x="396" y="746"/>
                  <a:pt x="423" y="756"/>
                  <a:pt x="453" y="756"/>
                </a:cubicBezTo>
                <a:cubicBezTo>
                  <a:pt x="483" y="756"/>
                  <a:pt x="510" y="746"/>
                  <a:pt x="535" y="730"/>
                </a:cubicBezTo>
                <a:cubicBezTo>
                  <a:pt x="605" y="745"/>
                  <a:pt x="605" y="745"/>
                  <a:pt x="605" y="745"/>
                </a:cubicBezTo>
                <a:cubicBezTo>
                  <a:pt x="745" y="775"/>
                  <a:pt x="840" y="836"/>
                  <a:pt x="845" y="840"/>
                </a:cubicBezTo>
                <a:lnTo>
                  <a:pt x="61" y="8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5F536250-6B0D-71D7-3B33-3FF08153828C}"/>
              </a:ext>
            </a:extLst>
          </p:cNvPr>
          <p:cNvSpPr txBox="1"/>
          <p:nvPr/>
        </p:nvSpPr>
        <p:spPr>
          <a:xfrm>
            <a:off x="715290" y="944641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CLIENT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21" name="TextBox 37">
            <a:extLst>
              <a:ext uri="{FF2B5EF4-FFF2-40B4-BE49-F238E27FC236}">
                <a16:creationId xmlns:a16="http://schemas.microsoft.com/office/drawing/2014/main" id="{CB2DD7F0-6C8B-2A36-497E-A9097747AE9A}"/>
              </a:ext>
            </a:extLst>
          </p:cNvPr>
          <p:cNvSpPr txBox="1"/>
          <p:nvPr/>
        </p:nvSpPr>
        <p:spPr>
          <a:xfrm>
            <a:off x="241778" y="1352225"/>
            <a:ext cx="1817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souhaite consulter le site :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www.ecoledunet.dev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096BC2FC-81F5-19E2-7350-61AE6BC20187}"/>
              </a:ext>
            </a:extLst>
          </p:cNvPr>
          <p:cNvSpPr txBox="1"/>
          <p:nvPr/>
        </p:nvSpPr>
        <p:spPr>
          <a:xfrm>
            <a:off x="2426400" y="944641"/>
            <a:ext cx="143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2"/>
                </a:solidFill>
              </a:rPr>
              <a:t>NAVIGATEUR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4D6416F-ACB2-2DDC-1C7B-2DDB49C9E82C}"/>
              </a:ext>
            </a:extLst>
          </p:cNvPr>
          <p:cNvCxnSpPr>
            <a:cxnSpLocks/>
          </p:cNvCxnSpPr>
          <p:nvPr/>
        </p:nvCxnSpPr>
        <p:spPr>
          <a:xfrm>
            <a:off x="1704017" y="3274343"/>
            <a:ext cx="32176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465C2EE9-A950-716F-1B6E-A8475A36DC05}"/>
              </a:ext>
            </a:extLst>
          </p:cNvPr>
          <p:cNvCxnSpPr>
            <a:cxnSpLocks/>
          </p:cNvCxnSpPr>
          <p:nvPr/>
        </p:nvCxnSpPr>
        <p:spPr>
          <a:xfrm flipH="1">
            <a:off x="1704017" y="3437652"/>
            <a:ext cx="32176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08256ABD-CD32-1AFD-8330-170664B1FBA3}"/>
              </a:ext>
            </a:extLst>
          </p:cNvPr>
          <p:cNvGrpSpPr/>
          <p:nvPr/>
        </p:nvGrpSpPr>
        <p:grpSpPr>
          <a:xfrm>
            <a:off x="2584130" y="2798695"/>
            <a:ext cx="1129598" cy="857695"/>
            <a:chOff x="1511296" y="1234210"/>
            <a:chExt cx="256867" cy="239742"/>
          </a:xfrm>
          <a:solidFill>
            <a:schemeClr val="bg1"/>
          </a:solidFill>
        </p:grpSpPr>
        <p:sp>
          <p:nvSpPr>
            <p:cNvPr id="29" name="Freeform 76">
              <a:extLst>
                <a:ext uri="{FF2B5EF4-FFF2-40B4-BE49-F238E27FC236}">
                  <a16:creationId xmlns:a16="http://schemas.microsoft.com/office/drawing/2014/main" id="{E033A97B-235A-A2E1-D7EB-F253BFEF86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3231" y="1266144"/>
              <a:ext cx="191609" cy="127739"/>
            </a:xfrm>
            <a:custGeom>
              <a:avLst/>
              <a:gdLst>
                <a:gd name="T0" fmla="*/ 168 w 175"/>
                <a:gd name="T1" fmla="*/ 0 h 117"/>
                <a:gd name="T2" fmla="*/ 7 w 175"/>
                <a:gd name="T3" fmla="*/ 0 h 117"/>
                <a:gd name="T4" fmla="*/ 0 w 175"/>
                <a:gd name="T5" fmla="*/ 8 h 117"/>
                <a:gd name="T6" fmla="*/ 0 w 175"/>
                <a:gd name="T7" fmla="*/ 110 h 117"/>
                <a:gd name="T8" fmla="*/ 7 w 175"/>
                <a:gd name="T9" fmla="*/ 117 h 117"/>
                <a:gd name="T10" fmla="*/ 168 w 175"/>
                <a:gd name="T11" fmla="*/ 117 h 117"/>
                <a:gd name="T12" fmla="*/ 175 w 175"/>
                <a:gd name="T13" fmla="*/ 110 h 117"/>
                <a:gd name="T14" fmla="*/ 175 w 175"/>
                <a:gd name="T15" fmla="*/ 8 h 117"/>
                <a:gd name="T16" fmla="*/ 168 w 175"/>
                <a:gd name="T17" fmla="*/ 0 h 117"/>
                <a:gd name="T18" fmla="*/ 168 w 175"/>
                <a:gd name="T19" fmla="*/ 110 h 117"/>
                <a:gd name="T20" fmla="*/ 7 w 175"/>
                <a:gd name="T21" fmla="*/ 110 h 117"/>
                <a:gd name="T22" fmla="*/ 7 w 175"/>
                <a:gd name="T23" fmla="*/ 8 h 117"/>
                <a:gd name="T24" fmla="*/ 168 w 175"/>
                <a:gd name="T25" fmla="*/ 8 h 117"/>
                <a:gd name="T26" fmla="*/ 168 w 175"/>
                <a:gd name="T27" fmla="*/ 11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5" h="117">
                  <a:moveTo>
                    <a:pt x="16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4"/>
                    <a:pt x="3" y="117"/>
                    <a:pt x="7" y="117"/>
                  </a:cubicBezTo>
                  <a:cubicBezTo>
                    <a:pt x="168" y="117"/>
                    <a:pt x="168" y="117"/>
                    <a:pt x="168" y="117"/>
                  </a:cubicBezTo>
                  <a:cubicBezTo>
                    <a:pt x="172" y="117"/>
                    <a:pt x="175" y="114"/>
                    <a:pt x="175" y="11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75" y="3"/>
                    <a:pt x="172" y="0"/>
                    <a:pt x="168" y="0"/>
                  </a:cubicBezTo>
                  <a:close/>
                  <a:moveTo>
                    <a:pt x="168" y="110"/>
                  </a:moveTo>
                  <a:cubicBezTo>
                    <a:pt x="7" y="110"/>
                    <a:pt x="7" y="110"/>
                    <a:pt x="7" y="1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168" y="8"/>
                    <a:pt x="168" y="8"/>
                    <a:pt x="168" y="8"/>
                  </a:cubicBezTo>
                  <a:lnTo>
                    <a:pt x="168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77">
              <a:extLst>
                <a:ext uri="{FF2B5EF4-FFF2-40B4-BE49-F238E27FC236}">
                  <a16:creationId xmlns:a16="http://schemas.microsoft.com/office/drawing/2014/main" id="{F64DE833-8534-E462-69ED-5EDC843E8D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1296" y="1234210"/>
              <a:ext cx="256867" cy="239742"/>
            </a:xfrm>
            <a:custGeom>
              <a:avLst/>
              <a:gdLst>
                <a:gd name="T0" fmla="*/ 212 w 234"/>
                <a:gd name="T1" fmla="*/ 0 h 219"/>
                <a:gd name="T2" fmla="*/ 22 w 234"/>
                <a:gd name="T3" fmla="*/ 0 h 219"/>
                <a:gd name="T4" fmla="*/ 0 w 234"/>
                <a:gd name="T5" fmla="*/ 22 h 219"/>
                <a:gd name="T6" fmla="*/ 0 w 234"/>
                <a:gd name="T7" fmla="*/ 168 h 219"/>
                <a:gd name="T8" fmla="*/ 22 w 234"/>
                <a:gd name="T9" fmla="*/ 190 h 219"/>
                <a:gd name="T10" fmla="*/ 95 w 234"/>
                <a:gd name="T11" fmla="*/ 190 h 219"/>
                <a:gd name="T12" fmla="*/ 95 w 234"/>
                <a:gd name="T13" fmla="*/ 199 h 219"/>
                <a:gd name="T14" fmla="*/ 49 w 234"/>
                <a:gd name="T15" fmla="*/ 205 h 219"/>
                <a:gd name="T16" fmla="*/ 44 w 234"/>
                <a:gd name="T17" fmla="*/ 212 h 219"/>
                <a:gd name="T18" fmla="*/ 51 w 234"/>
                <a:gd name="T19" fmla="*/ 219 h 219"/>
                <a:gd name="T20" fmla="*/ 182 w 234"/>
                <a:gd name="T21" fmla="*/ 219 h 219"/>
                <a:gd name="T22" fmla="*/ 190 w 234"/>
                <a:gd name="T23" fmla="*/ 212 h 219"/>
                <a:gd name="T24" fmla="*/ 184 w 234"/>
                <a:gd name="T25" fmla="*/ 205 h 219"/>
                <a:gd name="T26" fmla="*/ 139 w 234"/>
                <a:gd name="T27" fmla="*/ 199 h 219"/>
                <a:gd name="T28" fmla="*/ 139 w 234"/>
                <a:gd name="T29" fmla="*/ 190 h 219"/>
                <a:gd name="T30" fmla="*/ 212 w 234"/>
                <a:gd name="T31" fmla="*/ 190 h 219"/>
                <a:gd name="T32" fmla="*/ 234 w 234"/>
                <a:gd name="T33" fmla="*/ 168 h 219"/>
                <a:gd name="T34" fmla="*/ 234 w 234"/>
                <a:gd name="T35" fmla="*/ 22 h 219"/>
                <a:gd name="T36" fmla="*/ 212 w 234"/>
                <a:gd name="T37" fmla="*/ 0 h 219"/>
                <a:gd name="T38" fmla="*/ 219 w 234"/>
                <a:gd name="T39" fmla="*/ 168 h 219"/>
                <a:gd name="T40" fmla="*/ 212 w 234"/>
                <a:gd name="T41" fmla="*/ 175 h 219"/>
                <a:gd name="T42" fmla="*/ 146 w 234"/>
                <a:gd name="T43" fmla="*/ 175 h 219"/>
                <a:gd name="T44" fmla="*/ 88 w 234"/>
                <a:gd name="T45" fmla="*/ 175 h 219"/>
                <a:gd name="T46" fmla="*/ 22 w 234"/>
                <a:gd name="T47" fmla="*/ 175 h 219"/>
                <a:gd name="T48" fmla="*/ 14 w 234"/>
                <a:gd name="T49" fmla="*/ 168 h 219"/>
                <a:gd name="T50" fmla="*/ 14 w 234"/>
                <a:gd name="T51" fmla="*/ 22 h 219"/>
                <a:gd name="T52" fmla="*/ 22 w 234"/>
                <a:gd name="T53" fmla="*/ 15 h 219"/>
                <a:gd name="T54" fmla="*/ 212 w 234"/>
                <a:gd name="T55" fmla="*/ 15 h 219"/>
                <a:gd name="T56" fmla="*/ 219 w 234"/>
                <a:gd name="T57" fmla="*/ 22 h 219"/>
                <a:gd name="T58" fmla="*/ 219 w 234"/>
                <a:gd name="T59" fmla="*/ 16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4" h="219">
                  <a:moveTo>
                    <a:pt x="21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80"/>
                    <a:pt x="10" y="190"/>
                    <a:pt x="22" y="190"/>
                  </a:cubicBezTo>
                  <a:cubicBezTo>
                    <a:pt x="95" y="190"/>
                    <a:pt x="95" y="190"/>
                    <a:pt x="95" y="190"/>
                  </a:cubicBezTo>
                  <a:cubicBezTo>
                    <a:pt x="95" y="199"/>
                    <a:pt x="95" y="199"/>
                    <a:pt x="95" y="199"/>
                  </a:cubicBezTo>
                  <a:cubicBezTo>
                    <a:pt x="49" y="205"/>
                    <a:pt x="49" y="205"/>
                    <a:pt x="49" y="205"/>
                  </a:cubicBezTo>
                  <a:cubicBezTo>
                    <a:pt x="46" y="206"/>
                    <a:pt x="44" y="208"/>
                    <a:pt x="44" y="212"/>
                  </a:cubicBezTo>
                  <a:cubicBezTo>
                    <a:pt x="44" y="216"/>
                    <a:pt x="47" y="219"/>
                    <a:pt x="51" y="219"/>
                  </a:cubicBezTo>
                  <a:cubicBezTo>
                    <a:pt x="182" y="219"/>
                    <a:pt x="182" y="219"/>
                    <a:pt x="182" y="219"/>
                  </a:cubicBezTo>
                  <a:cubicBezTo>
                    <a:pt x="186" y="219"/>
                    <a:pt x="190" y="216"/>
                    <a:pt x="190" y="212"/>
                  </a:cubicBezTo>
                  <a:cubicBezTo>
                    <a:pt x="190" y="208"/>
                    <a:pt x="187" y="206"/>
                    <a:pt x="184" y="205"/>
                  </a:cubicBezTo>
                  <a:cubicBezTo>
                    <a:pt x="139" y="199"/>
                    <a:pt x="139" y="199"/>
                    <a:pt x="139" y="199"/>
                  </a:cubicBezTo>
                  <a:cubicBezTo>
                    <a:pt x="139" y="190"/>
                    <a:pt x="139" y="190"/>
                    <a:pt x="139" y="190"/>
                  </a:cubicBezTo>
                  <a:cubicBezTo>
                    <a:pt x="212" y="190"/>
                    <a:pt x="212" y="190"/>
                    <a:pt x="212" y="190"/>
                  </a:cubicBezTo>
                  <a:cubicBezTo>
                    <a:pt x="224" y="190"/>
                    <a:pt x="234" y="180"/>
                    <a:pt x="234" y="168"/>
                  </a:cubicBezTo>
                  <a:cubicBezTo>
                    <a:pt x="234" y="22"/>
                    <a:pt x="234" y="22"/>
                    <a:pt x="234" y="22"/>
                  </a:cubicBezTo>
                  <a:cubicBezTo>
                    <a:pt x="234" y="10"/>
                    <a:pt x="224" y="0"/>
                    <a:pt x="212" y="0"/>
                  </a:cubicBezTo>
                  <a:close/>
                  <a:moveTo>
                    <a:pt x="219" y="168"/>
                  </a:moveTo>
                  <a:cubicBezTo>
                    <a:pt x="219" y="172"/>
                    <a:pt x="216" y="175"/>
                    <a:pt x="212" y="175"/>
                  </a:cubicBezTo>
                  <a:cubicBezTo>
                    <a:pt x="146" y="175"/>
                    <a:pt x="146" y="175"/>
                    <a:pt x="146" y="175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22" y="175"/>
                    <a:pt x="22" y="175"/>
                    <a:pt x="22" y="175"/>
                  </a:cubicBezTo>
                  <a:cubicBezTo>
                    <a:pt x="18" y="175"/>
                    <a:pt x="14" y="172"/>
                    <a:pt x="14" y="168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18"/>
                    <a:pt x="18" y="15"/>
                    <a:pt x="22" y="15"/>
                  </a:cubicBezTo>
                  <a:cubicBezTo>
                    <a:pt x="212" y="15"/>
                    <a:pt x="212" y="15"/>
                    <a:pt x="212" y="15"/>
                  </a:cubicBezTo>
                  <a:cubicBezTo>
                    <a:pt x="216" y="15"/>
                    <a:pt x="219" y="18"/>
                    <a:pt x="219" y="22"/>
                  </a:cubicBezTo>
                  <a:lnTo>
                    <a:pt x="21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70309D7-ADAC-91EF-CC1E-6EA1B67C47A0}"/>
              </a:ext>
            </a:extLst>
          </p:cNvPr>
          <p:cNvSpPr/>
          <p:nvPr/>
        </p:nvSpPr>
        <p:spPr>
          <a:xfrm>
            <a:off x="2655073" y="2868776"/>
            <a:ext cx="986983" cy="578224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560D08CB-7E47-5568-F62A-33E2BF3C0522}"/>
              </a:ext>
            </a:extLst>
          </p:cNvPr>
          <p:cNvSpPr txBox="1"/>
          <p:nvPr/>
        </p:nvSpPr>
        <p:spPr>
          <a:xfrm>
            <a:off x="2721718" y="2978867"/>
            <a:ext cx="846544" cy="307777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https://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3" name="TextBox 37">
            <a:extLst>
              <a:ext uri="{FF2B5EF4-FFF2-40B4-BE49-F238E27FC236}">
                <a16:creationId xmlns:a16="http://schemas.microsoft.com/office/drawing/2014/main" id="{193E7F7E-DA73-571B-4659-F4FB02129AAE}"/>
              </a:ext>
            </a:extLst>
          </p:cNvPr>
          <p:cNvSpPr txBox="1"/>
          <p:nvPr/>
        </p:nvSpPr>
        <p:spPr>
          <a:xfrm>
            <a:off x="2069943" y="3783214"/>
            <a:ext cx="2173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Le navigateur va se connecter à internet via son FAI :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Fournisseur d’Accès à Internet :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Orange, Free, SFR…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TextBox 37">
            <a:extLst>
              <a:ext uri="{FF2B5EF4-FFF2-40B4-BE49-F238E27FC236}">
                <a16:creationId xmlns:a16="http://schemas.microsoft.com/office/drawing/2014/main" id="{E264E70D-6549-8CCB-9258-85B0CE2E588C}"/>
              </a:ext>
            </a:extLst>
          </p:cNvPr>
          <p:cNvSpPr txBox="1"/>
          <p:nvPr/>
        </p:nvSpPr>
        <p:spPr>
          <a:xfrm>
            <a:off x="2248006" y="1350060"/>
            <a:ext cx="18177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Effectue une requête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pour consulter le site :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www.ecoledunet.dev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49" name="Straight Connector 193">
            <a:extLst>
              <a:ext uri="{FF2B5EF4-FFF2-40B4-BE49-F238E27FC236}">
                <a16:creationId xmlns:a16="http://schemas.microsoft.com/office/drawing/2014/main" id="{3FAAC193-9E3A-CF00-5BF2-A451094F5952}"/>
              </a:ext>
            </a:extLst>
          </p:cNvPr>
          <p:cNvCxnSpPr>
            <a:cxnSpLocks/>
          </p:cNvCxnSpPr>
          <p:nvPr/>
        </p:nvCxnSpPr>
        <p:spPr>
          <a:xfrm>
            <a:off x="5575693" y="3798806"/>
            <a:ext cx="2335" cy="15354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Straight Connector 193">
            <a:extLst>
              <a:ext uri="{FF2B5EF4-FFF2-40B4-BE49-F238E27FC236}">
                <a16:creationId xmlns:a16="http://schemas.microsoft.com/office/drawing/2014/main" id="{1D5663EB-B0AE-14AC-C158-744E8DD6729D}"/>
              </a:ext>
            </a:extLst>
          </p:cNvPr>
          <p:cNvCxnSpPr>
            <a:cxnSpLocks/>
          </p:cNvCxnSpPr>
          <p:nvPr/>
        </p:nvCxnSpPr>
        <p:spPr>
          <a:xfrm flipV="1">
            <a:off x="5700853" y="3798806"/>
            <a:ext cx="0" cy="153542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1" name="Organigramme : Alternative 50">
            <a:extLst>
              <a:ext uri="{FF2B5EF4-FFF2-40B4-BE49-F238E27FC236}">
                <a16:creationId xmlns:a16="http://schemas.microsoft.com/office/drawing/2014/main" id="{3F3EB75D-14C0-97B7-515D-CAB3FED4F9A9}"/>
              </a:ext>
            </a:extLst>
          </p:cNvPr>
          <p:cNvSpPr/>
          <p:nvPr/>
        </p:nvSpPr>
        <p:spPr>
          <a:xfrm rot="2731156">
            <a:off x="5165373" y="5402462"/>
            <a:ext cx="949457" cy="1164160"/>
          </a:xfrm>
          <a:prstGeom prst="flowChartAlternateProcess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0">
              <a:rot lat="10800000" lon="11400000" rev="2700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52" name="Group 553">
            <a:extLst>
              <a:ext uri="{FF2B5EF4-FFF2-40B4-BE49-F238E27FC236}">
                <a16:creationId xmlns:a16="http://schemas.microsoft.com/office/drawing/2014/main" id="{0A479B4D-51DA-DD53-5035-2C15F6E33CBC}"/>
              </a:ext>
            </a:extLst>
          </p:cNvPr>
          <p:cNvGrpSpPr/>
          <p:nvPr/>
        </p:nvGrpSpPr>
        <p:grpSpPr>
          <a:xfrm>
            <a:off x="5400864" y="5524727"/>
            <a:ext cx="478477" cy="544911"/>
            <a:chOff x="812800" y="2719388"/>
            <a:chExt cx="1017588" cy="1158875"/>
          </a:xfrm>
          <a:solidFill>
            <a:schemeClr val="bg1"/>
          </a:solidFill>
        </p:grpSpPr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71A81331-293F-BF34-F843-F47F8AC2B4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800" y="2719388"/>
              <a:ext cx="1017588" cy="1158875"/>
            </a:xfrm>
            <a:custGeom>
              <a:avLst/>
              <a:gdLst>
                <a:gd name="T0" fmla="*/ 56 w 112"/>
                <a:gd name="T1" fmla="*/ 0 h 128"/>
                <a:gd name="T2" fmla="*/ 0 w 112"/>
                <a:gd name="T3" fmla="*/ 26 h 128"/>
                <a:gd name="T4" fmla="*/ 0 w 112"/>
                <a:gd name="T5" fmla="*/ 102 h 128"/>
                <a:gd name="T6" fmla="*/ 56 w 112"/>
                <a:gd name="T7" fmla="*/ 128 h 128"/>
                <a:gd name="T8" fmla="*/ 112 w 112"/>
                <a:gd name="T9" fmla="*/ 102 h 128"/>
                <a:gd name="T10" fmla="*/ 112 w 112"/>
                <a:gd name="T11" fmla="*/ 26 h 128"/>
                <a:gd name="T12" fmla="*/ 56 w 112"/>
                <a:gd name="T13" fmla="*/ 0 h 128"/>
                <a:gd name="T14" fmla="*/ 104 w 112"/>
                <a:gd name="T15" fmla="*/ 102 h 128"/>
                <a:gd name="T16" fmla="*/ 56 w 112"/>
                <a:gd name="T17" fmla="*/ 120 h 128"/>
                <a:gd name="T18" fmla="*/ 8 w 112"/>
                <a:gd name="T19" fmla="*/ 102 h 128"/>
                <a:gd name="T20" fmla="*/ 8 w 112"/>
                <a:gd name="T21" fmla="*/ 87 h 128"/>
                <a:gd name="T22" fmla="*/ 56 w 112"/>
                <a:gd name="T23" fmla="*/ 100 h 128"/>
                <a:gd name="T24" fmla="*/ 104 w 112"/>
                <a:gd name="T25" fmla="*/ 87 h 128"/>
                <a:gd name="T26" fmla="*/ 104 w 112"/>
                <a:gd name="T27" fmla="*/ 102 h 128"/>
                <a:gd name="T28" fmla="*/ 104 w 112"/>
                <a:gd name="T29" fmla="*/ 78 h 128"/>
                <a:gd name="T30" fmla="*/ 104 w 112"/>
                <a:gd name="T31" fmla="*/ 78 h 128"/>
                <a:gd name="T32" fmla="*/ 104 w 112"/>
                <a:gd name="T33" fmla="*/ 78 h 128"/>
                <a:gd name="T34" fmla="*/ 56 w 112"/>
                <a:gd name="T35" fmla="*/ 96 h 128"/>
                <a:gd name="T36" fmla="*/ 8 w 112"/>
                <a:gd name="T37" fmla="*/ 78 h 128"/>
                <a:gd name="T38" fmla="*/ 8 w 112"/>
                <a:gd name="T39" fmla="*/ 78 h 128"/>
                <a:gd name="T40" fmla="*/ 8 w 112"/>
                <a:gd name="T41" fmla="*/ 78 h 128"/>
                <a:gd name="T42" fmla="*/ 8 w 112"/>
                <a:gd name="T43" fmla="*/ 63 h 128"/>
                <a:gd name="T44" fmla="*/ 56 w 112"/>
                <a:gd name="T45" fmla="*/ 76 h 128"/>
                <a:gd name="T46" fmla="*/ 104 w 112"/>
                <a:gd name="T47" fmla="*/ 63 h 128"/>
                <a:gd name="T48" fmla="*/ 104 w 112"/>
                <a:gd name="T49" fmla="*/ 78 h 128"/>
                <a:gd name="T50" fmla="*/ 104 w 112"/>
                <a:gd name="T51" fmla="*/ 54 h 128"/>
                <a:gd name="T52" fmla="*/ 104 w 112"/>
                <a:gd name="T53" fmla="*/ 54 h 128"/>
                <a:gd name="T54" fmla="*/ 104 w 112"/>
                <a:gd name="T55" fmla="*/ 54 h 128"/>
                <a:gd name="T56" fmla="*/ 56 w 112"/>
                <a:gd name="T57" fmla="*/ 72 h 128"/>
                <a:gd name="T58" fmla="*/ 8 w 112"/>
                <a:gd name="T59" fmla="*/ 54 h 128"/>
                <a:gd name="T60" fmla="*/ 8 w 112"/>
                <a:gd name="T61" fmla="*/ 54 h 128"/>
                <a:gd name="T62" fmla="*/ 8 w 112"/>
                <a:gd name="T63" fmla="*/ 54 h 128"/>
                <a:gd name="T64" fmla="*/ 8 w 112"/>
                <a:gd name="T65" fmla="*/ 40 h 128"/>
                <a:gd name="T66" fmla="*/ 56 w 112"/>
                <a:gd name="T67" fmla="*/ 52 h 128"/>
                <a:gd name="T68" fmla="*/ 104 w 112"/>
                <a:gd name="T69" fmla="*/ 40 h 128"/>
                <a:gd name="T70" fmla="*/ 104 w 112"/>
                <a:gd name="T71" fmla="*/ 54 h 128"/>
                <a:gd name="T72" fmla="*/ 56 w 112"/>
                <a:gd name="T73" fmla="*/ 44 h 128"/>
                <a:gd name="T74" fmla="*/ 8 w 112"/>
                <a:gd name="T75" fmla="*/ 26 h 128"/>
                <a:gd name="T76" fmla="*/ 56 w 112"/>
                <a:gd name="T77" fmla="*/ 8 h 128"/>
                <a:gd name="T78" fmla="*/ 104 w 112"/>
                <a:gd name="T79" fmla="*/ 26 h 128"/>
                <a:gd name="T80" fmla="*/ 56 w 112"/>
                <a:gd name="T81" fmla="*/ 4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128">
                  <a:moveTo>
                    <a:pt x="56" y="0"/>
                  </a:moveTo>
                  <a:cubicBezTo>
                    <a:pt x="29" y="0"/>
                    <a:pt x="0" y="8"/>
                    <a:pt x="0" y="26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20"/>
                    <a:pt x="29" y="128"/>
                    <a:pt x="56" y="128"/>
                  </a:cubicBezTo>
                  <a:cubicBezTo>
                    <a:pt x="83" y="128"/>
                    <a:pt x="112" y="120"/>
                    <a:pt x="112" y="102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2" y="8"/>
                    <a:pt x="83" y="0"/>
                    <a:pt x="56" y="0"/>
                  </a:cubicBezTo>
                  <a:close/>
                  <a:moveTo>
                    <a:pt x="104" y="102"/>
                  </a:moveTo>
                  <a:cubicBezTo>
                    <a:pt x="104" y="112"/>
                    <a:pt x="83" y="120"/>
                    <a:pt x="56" y="120"/>
                  </a:cubicBezTo>
                  <a:cubicBezTo>
                    <a:pt x="29" y="120"/>
                    <a:pt x="8" y="112"/>
                    <a:pt x="8" y="102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6" y="96"/>
                    <a:pt x="36" y="100"/>
                    <a:pt x="56" y="100"/>
                  </a:cubicBezTo>
                  <a:cubicBezTo>
                    <a:pt x="76" y="100"/>
                    <a:pt x="96" y="96"/>
                    <a:pt x="104" y="87"/>
                  </a:cubicBezTo>
                  <a:lnTo>
                    <a:pt x="104" y="102"/>
                  </a:lnTo>
                  <a:close/>
                  <a:moveTo>
                    <a:pt x="104" y="78"/>
                  </a:moveTo>
                  <a:cubicBezTo>
                    <a:pt x="104" y="78"/>
                    <a:pt x="104" y="78"/>
                    <a:pt x="104" y="78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4" y="88"/>
                    <a:pt x="83" y="96"/>
                    <a:pt x="56" y="96"/>
                  </a:cubicBezTo>
                  <a:cubicBezTo>
                    <a:pt x="29" y="96"/>
                    <a:pt x="8" y="8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16" y="72"/>
                    <a:pt x="36" y="76"/>
                    <a:pt x="56" y="76"/>
                  </a:cubicBezTo>
                  <a:cubicBezTo>
                    <a:pt x="76" y="76"/>
                    <a:pt x="96" y="72"/>
                    <a:pt x="104" y="63"/>
                  </a:cubicBezTo>
                  <a:lnTo>
                    <a:pt x="104" y="78"/>
                  </a:lnTo>
                  <a:close/>
                  <a:moveTo>
                    <a:pt x="104" y="54"/>
                  </a:move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64"/>
                    <a:pt x="83" y="72"/>
                    <a:pt x="56" y="72"/>
                  </a:cubicBezTo>
                  <a:cubicBezTo>
                    <a:pt x="29" y="72"/>
                    <a:pt x="8" y="6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8" y="48"/>
                    <a:pt x="38" y="52"/>
                    <a:pt x="56" y="52"/>
                  </a:cubicBezTo>
                  <a:cubicBezTo>
                    <a:pt x="74" y="52"/>
                    <a:pt x="94" y="48"/>
                    <a:pt x="104" y="40"/>
                  </a:cubicBezTo>
                  <a:lnTo>
                    <a:pt x="104" y="54"/>
                  </a:lnTo>
                  <a:close/>
                  <a:moveTo>
                    <a:pt x="56" y="44"/>
                  </a:moveTo>
                  <a:cubicBezTo>
                    <a:pt x="29" y="44"/>
                    <a:pt x="8" y="36"/>
                    <a:pt x="8" y="26"/>
                  </a:cubicBezTo>
                  <a:cubicBezTo>
                    <a:pt x="8" y="16"/>
                    <a:pt x="29" y="8"/>
                    <a:pt x="56" y="8"/>
                  </a:cubicBezTo>
                  <a:cubicBezTo>
                    <a:pt x="83" y="8"/>
                    <a:pt x="104" y="16"/>
                    <a:pt x="104" y="26"/>
                  </a:cubicBezTo>
                  <a:cubicBezTo>
                    <a:pt x="104" y="36"/>
                    <a:pt x="83" y="44"/>
                    <a:pt x="56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>
                <a:solidFill>
                  <a:schemeClr val="bg1"/>
                </a:solidFill>
              </a:endParaRPr>
            </a:p>
          </p:txBody>
        </p:sp>
        <p:sp>
          <p:nvSpPr>
            <p:cNvPr id="55" name="Oval 36">
              <a:extLst>
                <a:ext uri="{FF2B5EF4-FFF2-40B4-BE49-F238E27FC236}">
                  <a16:creationId xmlns:a16="http://schemas.microsoft.com/office/drawing/2014/main" id="{31FB6528-0387-A8B6-1D4D-8718B50BA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624263"/>
              <a:ext cx="71438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  <p:sp>
          <p:nvSpPr>
            <p:cNvPr id="56" name="Oval 37">
              <a:extLst>
                <a:ext uri="{FF2B5EF4-FFF2-40B4-BE49-F238E27FC236}">
                  <a16:creationId xmlns:a16="http://schemas.microsoft.com/office/drawing/2014/main" id="{00860EBE-CD65-F43E-1182-B30C29350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406776"/>
              <a:ext cx="71438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315F1F11-3713-1DDE-952B-D0440935E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3190876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>
                <a:solidFill>
                  <a:schemeClr val="bg1"/>
                </a:solidFill>
              </a:endParaRPr>
            </a:p>
          </p:txBody>
        </p:sp>
      </p:grpSp>
      <p:sp>
        <p:nvSpPr>
          <p:cNvPr id="58" name="TextBox 15">
            <a:extLst>
              <a:ext uri="{FF2B5EF4-FFF2-40B4-BE49-F238E27FC236}">
                <a16:creationId xmlns:a16="http://schemas.microsoft.com/office/drawing/2014/main" id="{1F3E76BD-E89D-9F1D-BD1A-131F15B419D1}"/>
              </a:ext>
            </a:extLst>
          </p:cNvPr>
          <p:cNvSpPr txBox="1"/>
          <p:nvPr/>
        </p:nvSpPr>
        <p:spPr>
          <a:xfrm>
            <a:off x="4322945" y="4087825"/>
            <a:ext cx="2657620" cy="938719"/>
          </a:xfrm>
          <a:prstGeom prst="rect">
            <a:avLst/>
          </a:prstGeom>
          <a:solidFill>
            <a:srgbClr val="222A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4"/>
                </a:solidFill>
              </a:rPr>
              <a:t>Interroge un serveur de nom de domaines pour trouver l’adresse l’IP et l’emplacement du serveur qui correspond à la demande du client :</a:t>
            </a:r>
          </a:p>
          <a:p>
            <a:pPr algn="ctr"/>
            <a:r>
              <a:rPr lang="fr-FR" sz="1100" dirty="0">
                <a:solidFill>
                  <a:schemeClr val="accent4"/>
                </a:solidFill>
              </a:rPr>
              <a:t>www.</a:t>
            </a:r>
            <a:r>
              <a:rPr lang="fr-FR" sz="1100">
                <a:solidFill>
                  <a:schemeClr val="accent4"/>
                </a:solidFill>
              </a:rPr>
              <a:t>ecoledunet.dev</a:t>
            </a:r>
            <a:endParaRPr lang="en-US" sz="1100" dirty="0">
              <a:solidFill>
                <a:schemeClr val="accent4"/>
              </a:solidFill>
            </a:endParaRPr>
          </a:p>
        </p:txBody>
      </p:sp>
      <p:sp>
        <p:nvSpPr>
          <p:cNvPr id="60" name="TextBox 15">
            <a:extLst>
              <a:ext uri="{FF2B5EF4-FFF2-40B4-BE49-F238E27FC236}">
                <a16:creationId xmlns:a16="http://schemas.microsoft.com/office/drawing/2014/main" id="{7E983C59-6FC2-AF29-07CE-3C8FE208B08B}"/>
              </a:ext>
            </a:extLst>
          </p:cNvPr>
          <p:cNvSpPr txBox="1"/>
          <p:nvPr/>
        </p:nvSpPr>
        <p:spPr>
          <a:xfrm>
            <a:off x="5176444" y="6051412"/>
            <a:ext cx="93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Serveur de DNS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1" name="TextBox 3">
            <a:extLst>
              <a:ext uri="{FF2B5EF4-FFF2-40B4-BE49-F238E27FC236}">
                <a16:creationId xmlns:a16="http://schemas.microsoft.com/office/drawing/2014/main" id="{ED271A26-217F-876D-77FE-31DC759AE2E9}"/>
              </a:ext>
            </a:extLst>
          </p:cNvPr>
          <p:cNvSpPr txBox="1"/>
          <p:nvPr/>
        </p:nvSpPr>
        <p:spPr>
          <a:xfrm>
            <a:off x="5339149" y="957314"/>
            <a:ext cx="47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2"/>
                </a:solidFill>
              </a:rPr>
              <a:t>FAI</a:t>
            </a:r>
          </a:p>
        </p:txBody>
      </p:sp>
      <p:sp>
        <p:nvSpPr>
          <p:cNvPr id="62" name="TextBox 37">
            <a:extLst>
              <a:ext uri="{FF2B5EF4-FFF2-40B4-BE49-F238E27FC236}">
                <a16:creationId xmlns:a16="http://schemas.microsoft.com/office/drawing/2014/main" id="{37FA778D-D9BF-BC61-E28E-539C1DDEDD27}"/>
              </a:ext>
            </a:extLst>
          </p:cNvPr>
          <p:cNvSpPr txBox="1"/>
          <p:nvPr/>
        </p:nvSpPr>
        <p:spPr>
          <a:xfrm>
            <a:off x="4714562" y="1359088"/>
            <a:ext cx="1817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Le fournisseur d’accès à Internet reçoit la demande de consultation pour le site. 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Il va chercher l’emplacement du serveur afin de pouvoir y accéder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3" name="Organigramme : Alternative 62">
            <a:extLst>
              <a:ext uri="{FF2B5EF4-FFF2-40B4-BE49-F238E27FC236}">
                <a16:creationId xmlns:a16="http://schemas.microsoft.com/office/drawing/2014/main" id="{542A1A84-9A8A-9286-18E9-CA47149B3812}"/>
              </a:ext>
            </a:extLst>
          </p:cNvPr>
          <p:cNvSpPr/>
          <p:nvPr/>
        </p:nvSpPr>
        <p:spPr>
          <a:xfrm rot="2731156">
            <a:off x="5159213" y="2552963"/>
            <a:ext cx="949457" cy="1164160"/>
          </a:xfrm>
          <a:prstGeom prst="flowChartAlternateProcess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0">
              <a:rot lat="10800000" lon="11400000" rev="2700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4" name="Graphique 63">
            <a:extLst>
              <a:ext uri="{FF2B5EF4-FFF2-40B4-BE49-F238E27FC236}">
                <a16:creationId xmlns:a16="http://schemas.microsoft.com/office/drawing/2014/main" id="{D5F9F526-9AEA-8C45-D0E7-5DDCDFD05A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68562" y="2715912"/>
            <a:ext cx="366387" cy="809383"/>
          </a:xfrm>
          <a:prstGeom prst="rect">
            <a:avLst/>
          </a:prstGeom>
        </p:spPr>
      </p:pic>
      <p:cxnSp>
        <p:nvCxnSpPr>
          <p:cNvPr id="65" name="Straight Connector 97">
            <a:extLst>
              <a:ext uri="{FF2B5EF4-FFF2-40B4-BE49-F238E27FC236}">
                <a16:creationId xmlns:a16="http://schemas.microsoft.com/office/drawing/2014/main" id="{9B41B760-4572-0BD9-6F2D-5A29C08D031F}"/>
              </a:ext>
            </a:extLst>
          </p:cNvPr>
          <p:cNvCxnSpPr>
            <a:cxnSpLocks/>
          </p:cNvCxnSpPr>
          <p:nvPr/>
        </p:nvCxnSpPr>
        <p:spPr>
          <a:xfrm>
            <a:off x="6886911" y="1035764"/>
            <a:ext cx="0" cy="13527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3">
            <a:extLst>
              <a:ext uri="{FF2B5EF4-FFF2-40B4-BE49-F238E27FC236}">
                <a16:creationId xmlns:a16="http://schemas.microsoft.com/office/drawing/2014/main" id="{ACD9A57E-6B1C-0D50-52C4-02718D590D1A}"/>
              </a:ext>
            </a:extLst>
          </p:cNvPr>
          <p:cNvSpPr txBox="1"/>
          <p:nvPr/>
        </p:nvSpPr>
        <p:spPr>
          <a:xfrm>
            <a:off x="7292467" y="957314"/>
            <a:ext cx="106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SERVEUR</a:t>
            </a:r>
            <a:endParaRPr lang="id-ID" b="1" dirty="0">
              <a:solidFill>
                <a:schemeClr val="accent2"/>
              </a:solidFill>
            </a:endParaRPr>
          </a:p>
        </p:txBody>
      </p:sp>
      <p:pic>
        <p:nvPicPr>
          <p:cNvPr id="67" name="Graphique 66">
            <a:extLst>
              <a:ext uri="{FF2B5EF4-FFF2-40B4-BE49-F238E27FC236}">
                <a16:creationId xmlns:a16="http://schemas.microsoft.com/office/drawing/2014/main" id="{E62A008C-C877-8E3D-9067-115C8D8590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7505" y="2554521"/>
            <a:ext cx="515938" cy="1139755"/>
          </a:xfrm>
          <a:prstGeom prst="rect">
            <a:avLst/>
          </a:prstGeom>
        </p:spPr>
      </p:pic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8050F201-64C9-4497-4B07-D2CF23184091}"/>
              </a:ext>
            </a:extLst>
          </p:cNvPr>
          <p:cNvCxnSpPr>
            <a:cxnSpLocks/>
          </p:cNvCxnSpPr>
          <p:nvPr/>
        </p:nvCxnSpPr>
        <p:spPr>
          <a:xfrm>
            <a:off x="6262777" y="3002010"/>
            <a:ext cx="12680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3">
            <a:extLst>
              <a:ext uri="{FF2B5EF4-FFF2-40B4-BE49-F238E27FC236}">
                <a16:creationId xmlns:a16="http://schemas.microsoft.com/office/drawing/2014/main" id="{735A5CAB-93A9-75EC-D368-DF4DB15C82FC}"/>
              </a:ext>
            </a:extLst>
          </p:cNvPr>
          <p:cNvSpPr txBox="1"/>
          <p:nvPr/>
        </p:nvSpPr>
        <p:spPr>
          <a:xfrm>
            <a:off x="6401243" y="2654241"/>
            <a:ext cx="1019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2"/>
                </a:solidFill>
              </a:rPr>
              <a:t>J’ai trouvé !</a:t>
            </a: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3E11B715-C895-914B-B7DC-00E3469D060D}"/>
              </a:ext>
            </a:extLst>
          </p:cNvPr>
          <p:cNvCxnSpPr>
            <a:cxnSpLocks/>
          </p:cNvCxnSpPr>
          <p:nvPr/>
        </p:nvCxnSpPr>
        <p:spPr>
          <a:xfrm flipH="1">
            <a:off x="3743567" y="3023573"/>
            <a:ext cx="11780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TextBox 3">
            <a:extLst>
              <a:ext uri="{FF2B5EF4-FFF2-40B4-BE49-F238E27FC236}">
                <a16:creationId xmlns:a16="http://schemas.microsoft.com/office/drawing/2014/main" id="{7C4F5211-7785-5D87-43BA-C6B500F40317}"/>
              </a:ext>
            </a:extLst>
          </p:cNvPr>
          <p:cNvSpPr txBox="1"/>
          <p:nvPr/>
        </p:nvSpPr>
        <p:spPr>
          <a:xfrm>
            <a:off x="3903656" y="2470172"/>
            <a:ext cx="918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5"/>
                </a:solidFill>
              </a:rPr>
              <a:t>Je n’ai pas</a:t>
            </a:r>
            <a:br>
              <a:rPr lang="fr-FR" sz="1400" dirty="0">
                <a:solidFill>
                  <a:schemeClr val="accent5"/>
                </a:solidFill>
              </a:rPr>
            </a:br>
            <a:r>
              <a:rPr lang="fr-FR" sz="1400" dirty="0">
                <a:solidFill>
                  <a:schemeClr val="accent5"/>
                </a:solidFill>
              </a:rPr>
              <a:t>trouvé</a:t>
            </a:r>
          </a:p>
        </p:txBody>
      </p:sp>
      <p:sp>
        <p:nvSpPr>
          <p:cNvPr id="89" name="TextBox 37">
            <a:extLst>
              <a:ext uri="{FF2B5EF4-FFF2-40B4-BE49-F238E27FC236}">
                <a16:creationId xmlns:a16="http://schemas.microsoft.com/office/drawing/2014/main" id="{D5E1E306-C07B-8052-E91C-32E068B8F5CC}"/>
              </a:ext>
            </a:extLst>
          </p:cNvPr>
          <p:cNvSpPr txBox="1"/>
          <p:nvPr/>
        </p:nvSpPr>
        <p:spPr>
          <a:xfrm>
            <a:off x="6974404" y="1391716"/>
            <a:ext cx="18177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Reçoit une demande de consultation pour 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la page d’accueil… </a:t>
            </a:r>
            <a:endParaRPr lang="en-US" sz="11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0" name="TextBox 37">
            <a:extLst>
              <a:ext uri="{FF2B5EF4-FFF2-40B4-BE49-F238E27FC236}">
                <a16:creationId xmlns:a16="http://schemas.microsoft.com/office/drawing/2014/main" id="{0438FFDD-BAB2-800D-E5FB-7E3E79292FF6}"/>
              </a:ext>
            </a:extLst>
          </p:cNvPr>
          <p:cNvSpPr txBox="1"/>
          <p:nvPr/>
        </p:nvSpPr>
        <p:spPr>
          <a:xfrm>
            <a:off x="7026610" y="3871930"/>
            <a:ext cx="18177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u="sng" dirty="0">
                <a:solidFill>
                  <a:schemeClr val="bg1">
                    <a:lumMod val="85000"/>
                  </a:schemeClr>
                </a:solidFill>
              </a:rPr>
              <a:t>OPTION 1 :</a:t>
            </a:r>
          </a:p>
          <a:p>
            <a:pPr algn="ctr"/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J’ai trouvé cette page, je renvoie le </a:t>
            </a:r>
            <a:r>
              <a:rPr lang="fr-FR" sz="1100">
                <a:solidFill>
                  <a:schemeClr val="bg1">
                    <a:lumMod val="85000"/>
                  </a:schemeClr>
                </a:solidFill>
              </a:rPr>
              <a:t>fichier correspondant</a:t>
            </a:r>
            <a:br>
              <a:rPr lang="fr-FR" sz="1100" dirty="0">
                <a:solidFill>
                  <a:schemeClr val="bg1">
                    <a:lumMod val="85000"/>
                  </a:schemeClr>
                </a:solidFill>
              </a:rPr>
            </a:br>
            <a:endParaRPr lang="fr-FR" sz="1100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fr-FR" sz="1100" u="sng" dirty="0">
                <a:solidFill>
                  <a:schemeClr val="bg1">
                    <a:lumMod val="85000"/>
                  </a:schemeClr>
                </a:solidFill>
              </a:rPr>
              <a:t>OPTION 2 :</a:t>
            </a:r>
            <a:br>
              <a:rPr lang="fr-FR" sz="1100" u="sng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fr-FR" sz="1100" dirty="0">
                <a:solidFill>
                  <a:schemeClr val="bg1">
                    <a:lumMod val="85000"/>
                  </a:schemeClr>
                </a:solidFill>
              </a:rPr>
              <a:t>Je n’ai rien trouvé, j’informe le client qu’elle n’existe pas en renvoyant une page 404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91" name="Connecteur droit avec flèche 90">
            <a:extLst>
              <a:ext uri="{FF2B5EF4-FFF2-40B4-BE49-F238E27FC236}">
                <a16:creationId xmlns:a16="http://schemas.microsoft.com/office/drawing/2014/main" id="{D4F5A43F-CFC3-E04D-630B-3C25A4395A57}"/>
              </a:ext>
            </a:extLst>
          </p:cNvPr>
          <p:cNvCxnSpPr>
            <a:cxnSpLocks/>
          </p:cNvCxnSpPr>
          <p:nvPr/>
        </p:nvCxnSpPr>
        <p:spPr>
          <a:xfrm flipH="1">
            <a:off x="6262777" y="3227542"/>
            <a:ext cx="12482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3">
            <a:extLst>
              <a:ext uri="{FF2B5EF4-FFF2-40B4-BE49-F238E27FC236}">
                <a16:creationId xmlns:a16="http://schemas.microsoft.com/office/drawing/2014/main" id="{73DCEDC9-F1D7-1A02-6282-25094315FA0D}"/>
              </a:ext>
            </a:extLst>
          </p:cNvPr>
          <p:cNvSpPr txBox="1"/>
          <p:nvPr/>
        </p:nvSpPr>
        <p:spPr>
          <a:xfrm>
            <a:off x="6333287" y="3239519"/>
            <a:ext cx="1180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1"/>
                </a:solidFill>
              </a:rPr>
              <a:t>Je réponds</a:t>
            </a:r>
          </a:p>
          <a:p>
            <a:pPr algn="ctr"/>
            <a:r>
              <a:rPr lang="fr-FR" sz="1400" dirty="0">
                <a:solidFill>
                  <a:schemeClr val="accent1"/>
                </a:solidFill>
              </a:rPr>
              <a:t>Option 1 ou 2</a:t>
            </a:r>
          </a:p>
        </p:txBody>
      </p:sp>
      <p:cxnSp>
        <p:nvCxnSpPr>
          <p:cNvPr id="99" name="Straight Connector 97">
            <a:extLst>
              <a:ext uri="{FF2B5EF4-FFF2-40B4-BE49-F238E27FC236}">
                <a16:creationId xmlns:a16="http://schemas.microsoft.com/office/drawing/2014/main" id="{B417AC3E-426C-53D0-B93D-76255BD3EB5C}"/>
              </a:ext>
            </a:extLst>
          </p:cNvPr>
          <p:cNvCxnSpPr>
            <a:cxnSpLocks/>
          </p:cNvCxnSpPr>
          <p:nvPr/>
        </p:nvCxnSpPr>
        <p:spPr>
          <a:xfrm>
            <a:off x="4362948" y="1056790"/>
            <a:ext cx="0" cy="13527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97">
            <a:extLst>
              <a:ext uri="{FF2B5EF4-FFF2-40B4-BE49-F238E27FC236}">
                <a16:creationId xmlns:a16="http://schemas.microsoft.com/office/drawing/2014/main" id="{D1B8B171-32C3-6992-DBEB-D699548203D8}"/>
              </a:ext>
            </a:extLst>
          </p:cNvPr>
          <p:cNvCxnSpPr>
            <a:cxnSpLocks/>
          </p:cNvCxnSpPr>
          <p:nvPr/>
        </p:nvCxnSpPr>
        <p:spPr>
          <a:xfrm>
            <a:off x="2168963" y="1035764"/>
            <a:ext cx="0" cy="13527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042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9" grpId="0" animBg="1"/>
      <p:bldP spid="21" grpId="0"/>
      <p:bldP spid="32" grpId="0" animBg="1"/>
      <p:bldP spid="33" grpId="0"/>
      <p:bldP spid="34" grpId="0"/>
      <p:bldP spid="58" grpId="0" animBg="1"/>
      <p:bldP spid="60" grpId="0"/>
      <p:bldP spid="62" grpId="0"/>
      <p:bldP spid="89" grpId="0"/>
      <p:bldP spid="9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2260600"/>
            <a:ext cx="9144000" cy="3289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2" name="TextBox 51"/>
          <p:cNvSpPr txBox="1"/>
          <p:nvPr/>
        </p:nvSpPr>
        <p:spPr>
          <a:xfrm>
            <a:off x="161100" y="2368512"/>
            <a:ext cx="882190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Si je comprends bien… A chaque fois </a:t>
            </a:r>
          </a:p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que mon navigateur fait une requête au serveur,</a:t>
            </a:r>
          </a:p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ce dernier lui renvoie la page HTML correspondante.</a:t>
            </a:r>
          </a:p>
          <a:p>
            <a:pPr algn="ctr"/>
            <a:endParaRPr lang="fr-FR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Mais il doit y avoir </a:t>
            </a:r>
          </a:p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des millions de pages HTML sur le serveur alors ???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Oval 5">
            <a:extLst>
              <a:ext uri="{FF2B5EF4-FFF2-40B4-BE49-F238E27FC236}">
                <a16:creationId xmlns:a16="http://schemas.microsoft.com/office/drawing/2014/main" id="{4263F9D1-8442-5197-CB7D-300B998B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5" y="755812"/>
            <a:ext cx="1141450" cy="114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5B64DB4B-B4F3-0252-5C8F-B82F2FC8F341}"/>
              </a:ext>
            </a:extLst>
          </p:cNvPr>
          <p:cNvSpPr txBox="1"/>
          <p:nvPr/>
        </p:nvSpPr>
        <p:spPr>
          <a:xfrm>
            <a:off x="4362647" y="696933"/>
            <a:ext cx="418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chemeClr val="bg1"/>
                </a:solidFill>
                <a:latin typeface="Clarendon" pitchFamily="2" charset="0"/>
              </a:rPr>
              <a:t>?</a:t>
            </a:r>
            <a:endParaRPr lang="id-ID" sz="7200" b="1" dirty="0">
              <a:solidFill>
                <a:schemeClr val="bg1"/>
              </a:solidFill>
              <a:latin typeface="Clarendon" pitchFamily="2" charset="0"/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7F7ADF54-0517-C1BA-C7AF-D7A9A30A2800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5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CA8DADC-E1DE-1F6F-3391-6B8707531B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988BD1D-9331-7691-B602-616D6085E3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7D9CBEA5-738D-9CF8-1514-43D43633C2B9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83A9902-1B87-8E18-4C20-C7C9A2A28E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94E0E8C-3379-40BA-B9BA-E7714BD33E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F3D50B57-389C-4D49-C790-2CF4232E5AD4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288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0" y="932400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2"/>
                </a:solidFill>
              </a:rPr>
              <a:t>PAGE STATIQUE ET DYNAMIQUE :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Interprétation du serveur, 2 types de pages web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26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35AE63F-367D-B9B9-A371-76B3139484E5}"/>
              </a:ext>
            </a:extLst>
          </p:cNvPr>
          <p:cNvSpPr txBox="1"/>
          <p:nvPr/>
        </p:nvSpPr>
        <p:spPr>
          <a:xfrm>
            <a:off x="235452" y="188115"/>
            <a:ext cx="4571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chemeClr val="accent2"/>
                </a:solidFill>
                <a:latin typeface="+mj-lt"/>
              </a:rPr>
              <a:t>2. Création et pub</a:t>
            </a:r>
            <a:r>
              <a:rPr lang="fr-FR" u="sng" dirty="0">
                <a:solidFill>
                  <a:schemeClr val="accent2"/>
                </a:solidFill>
              </a:rPr>
              <a:t>l</a:t>
            </a:r>
            <a:r>
              <a:rPr lang="fr-FR" u="sng" dirty="0">
                <a:solidFill>
                  <a:schemeClr val="accent2"/>
                </a:solidFill>
                <a:latin typeface="+mj-lt"/>
              </a:rPr>
              <a:t>ication d’une page web</a:t>
            </a:r>
            <a:endParaRPr lang="en-US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FC91744E-4D25-4C10-3DD6-89FFB7AB9925}"/>
              </a:ext>
            </a:extLst>
          </p:cNvPr>
          <p:cNvSpPr txBox="1"/>
          <p:nvPr/>
        </p:nvSpPr>
        <p:spPr>
          <a:xfrm>
            <a:off x="784534" y="2547374"/>
            <a:ext cx="282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Pages et contenus statiques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7520057F-81A5-C032-6C92-407BBF302F4E}"/>
              </a:ext>
            </a:extLst>
          </p:cNvPr>
          <p:cNvSpPr txBox="1"/>
          <p:nvPr/>
        </p:nvSpPr>
        <p:spPr>
          <a:xfrm>
            <a:off x="797233" y="2849977"/>
            <a:ext cx="7749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Le serveur renvoie le contenu qui se trouve sur son disque dur tel quel… C’est le cas des images par exemple…</a:t>
            </a:r>
          </a:p>
          <a:p>
            <a:r>
              <a:rPr lang="fr-FR" sz="1600" dirty="0">
                <a:solidFill>
                  <a:schemeClr val="bg1"/>
                </a:solidFill>
              </a:rPr>
              <a:t>Ex : </a:t>
            </a:r>
            <a:r>
              <a:rPr lang="fr-FR" sz="1600" dirty="0">
                <a:solidFill>
                  <a:schemeClr val="accent4"/>
                </a:solidFill>
              </a:rPr>
              <a:t>https://www.univ-montp3.fr/sites/default/files/logo-upvm_4.jpg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16" name="Oval 3">
            <a:extLst>
              <a:ext uri="{FF2B5EF4-FFF2-40B4-BE49-F238E27FC236}">
                <a16:creationId xmlns:a16="http://schemas.microsoft.com/office/drawing/2014/main" id="{A228B458-538D-31AD-D404-52B7CE2D06DC}"/>
              </a:ext>
            </a:extLst>
          </p:cNvPr>
          <p:cNvSpPr/>
          <p:nvPr/>
        </p:nvSpPr>
        <p:spPr>
          <a:xfrm>
            <a:off x="691208" y="2693510"/>
            <a:ext cx="93326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7F90DE71-BE86-F889-0312-18AAA9F861D1}"/>
              </a:ext>
            </a:extLst>
          </p:cNvPr>
          <p:cNvSpPr txBox="1"/>
          <p:nvPr/>
        </p:nvSpPr>
        <p:spPr>
          <a:xfrm>
            <a:off x="797234" y="3828655"/>
            <a:ext cx="3121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Pages et contenus dynamiques</a:t>
            </a:r>
            <a:endParaRPr lang="id-ID" b="1" dirty="0">
              <a:solidFill>
                <a:schemeClr val="accent2"/>
              </a:solidFill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4FC60D4A-E315-E79A-8A3C-676F71F3413A}"/>
              </a:ext>
            </a:extLst>
          </p:cNvPr>
          <p:cNvSpPr txBox="1"/>
          <p:nvPr/>
        </p:nvSpPr>
        <p:spPr>
          <a:xfrm>
            <a:off x="797233" y="4143958"/>
            <a:ext cx="77498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Le serveur effectue des opérations avant d’envoyer sa réponse :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Création de la page HTML sur mesure, affiche la date du jour dans la page HTML, envoie de mails, accès à la base </a:t>
            </a:r>
            <a:r>
              <a:rPr lang="fr-FR" sz="1600">
                <a:solidFill>
                  <a:schemeClr val="bg1"/>
                </a:solidFill>
              </a:rPr>
              <a:t>de données, </a:t>
            </a:r>
            <a:r>
              <a:rPr lang="fr-FR" sz="1600" dirty="0">
                <a:solidFill>
                  <a:schemeClr val="bg1"/>
                </a:solidFill>
              </a:rPr>
              <a:t>copie de fichiers et bien d’autres opérations… </a:t>
            </a:r>
          </a:p>
          <a:p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b="1" u="sng" dirty="0">
                <a:solidFill>
                  <a:schemeClr val="bg1"/>
                </a:solidFill>
              </a:rPr>
              <a:t>Ex :</a:t>
            </a:r>
            <a:r>
              <a:rPr lang="fr-FR" sz="1600" dirty="0">
                <a:solidFill>
                  <a:schemeClr val="bg1"/>
                </a:solidFill>
              </a:rPr>
              <a:t>  sur un site e-Commerce, il n’existe pas autant de pages HTML qu’il y a de produits, MAIS </a:t>
            </a:r>
            <a:r>
              <a:rPr lang="fr-FR" sz="1600" b="1" dirty="0">
                <a:solidFill>
                  <a:schemeClr val="accent4"/>
                </a:solidFill>
              </a:rPr>
              <a:t>1 page produit </a:t>
            </a:r>
            <a:r>
              <a:rPr lang="fr-FR" sz="1600" dirty="0">
                <a:solidFill>
                  <a:schemeClr val="bg1"/>
                </a:solidFill>
              </a:rPr>
              <a:t>que le serveur va adapter aux contenus de la base de donnée (titre du produit, photos, description, prix).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On appelle cette page dont le contenu « s’adapte » </a:t>
            </a:r>
            <a:r>
              <a:rPr lang="fr-FR" sz="1600" b="1" dirty="0">
                <a:solidFill>
                  <a:schemeClr val="accent4"/>
                </a:solidFill>
              </a:rPr>
              <a:t>un </a:t>
            </a:r>
            <a:r>
              <a:rPr lang="fr-FR" sz="1600" b="1" dirty="0" err="1">
                <a:solidFill>
                  <a:schemeClr val="accent4"/>
                </a:solidFill>
              </a:rPr>
              <a:t>template</a:t>
            </a:r>
            <a:endParaRPr lang="en-US" sz="1600" b="1" dirty="0">
              <a:solidFill>
                <a:schemeClr val="accent4"/>
              </a:solidFill>
            </a:endParaRPr>
          </a:p>
        </p:txBody>
      </p:sp>
      <p:sp>
        <p:nvSpPr>
          <p:cNvPr id="21" name="Oval 3">
            <a:extLst>
              <a:ext uri="{FF2B5EF4-FFF2-40B4-BE49-F238E27FC236}">
                <a16:creationId xmlns:a16="http://schemas.microsoft.com/office/drawing/2014/main" id="{00F6AFBB-1357-6BD1-6AB1-31F3A78730B7}"/>
              </a:ext>
            </a:extLst>
          </p:cNvPr>
          <p:cNvSpPr/>
          <p:nvPr/>
        </p:nvSpPr>
        <p:spPr>
          <a:xfrm>
            <a:off x="684966" y="4004464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503C6576-D0F5-5378-6211-471B566FA67E}"/>
              </a:ext>
            </a:extLst>
          </p:cNvPr>
          <p:cNvSpPr txBox="1"/>
          <p:nvPr/>
        </p:nvSpPr>
        <p:spPr>
          <a:xfrm>
            <a:off x="0" y="1921383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solidFill>
                  <a:schemeClr val="bg1"/>
                </a:solidFill>
              </a:rPr>
              <a:t>Lorsque le serveur réceptionne une « requête »…</a:t>
            </a:r>
            <a:endParaRPr lang="en-US" sz="2000" i="1" dirty="0">
              <a:solidFill>
                <a:schemeClr val="accent4"/>
              </a:solidFill>
            </a:endParaRPr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CCF75667-EEAB-3649-24D3-9A734D4582B6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31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2263D5F-63BE-5072-59D3-D3345672C5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6623EF8-70F6-BD36-B3AD-1257DE96E9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33" name="Group 12">
            <a:extLst>
              <a:ext uri="{FF2B5EF4-FFF2-40B4-BE49-F238E27FC236}">
                <a16:creationId xmlns:a16="http://schemas.microsoft.com/office/drawing/2014/main" id="{AA87B5AB-82A6-3E3F-0A4D-79054F545644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34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F828DBB-2A12-7529-BB85-1E0EA32206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3A5339A-9097-03D1-462A-02469DD5FA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36" name="Straight Connector 15">
            <a:extLst>
              <a:ext uri="{FF2B5EF4-FFF2-40B4-BE49-F238E27FC236}">
                <a16:creationId xmlns:a16="http://schemas.microsoft.com/office/drawing/2014/main" id="{A4AE80B1-0CCE-61C5-AEC2-AF2677B53183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55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 animBg="1"/>
      <p:bldP spid="20" grpId="0"/>
      <p:bldP spid="21" grpId="0" animBg="1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832082" y="0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855606" y="2875002"/>
            <a:ext cx="5952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Merci pour votre attention.</a:t>
            </a:r>
          </a:p>
          <a:p>
            <a:pPr algn="ct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Je suis disponible pour répondre à vos questions</a:t>
            </a:r>
            <a:endParaRPr lang="id-ID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552941" y="3630240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0068DB96-C063-9462-E2DD-EEEFE7F0496E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CF9933-C1B4-E3AE-09A4-993B5942F5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FFF50D8-8F73-9950-1567-3847641602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2" name="Group 52">
            <a:extLst>
              <a:ext uri="{FF2B5EF4-FFF2-40B4-BE49-F238E27FC236}">
                <a16:creationId xmlns:a16="http://schemas.microsoft.com/office/drawing/2014/main" id="{521066B5-F06A-097C-8CD7-5EBA47D8595A}"/>
              </a:ext>
            </a:extLst>
          </p:cNvPr>
          <p:cNvGrpSpPr/>
          <p:nvPr/>
        </p:nvGrpSpPr>
        <p:grpSpPr>
          <a:xfrm>
            <a:off x="2694033" y="5512536"/>
            <a:ext cx="3755942" cy="3649470"/>
            <a:chOff x="3690938" y="436563"/>
            <a:chExt cx="5264150" cy="5114925"/>
          </a:xfrm>
        </p:grpSpPr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6D62B8E8-E80F-1A3E-515E-2CA7241FDB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0938" y="436563"/>
              <a:ext cx="5264150" cy="5114925"/>
            </a:xfrm>
            <a:custGeom>
              <a:avLst/>
              <a:gdLst>
                <a:gd name="T0" fmla="*/ 2355 w 2519"/>
                <a:gd name="T1" fmla="*/ 1508 h 2448"/>
                <a:gd name="T2" fmla="*/ 2189 w 2519"/>
                <a:gd name="T3" fmla="*/ 1879 h 2448"/>
                <a:gd name="T4" fmla="*/ 2175 w 2519"/>
                <a:gd name="T5" fmla="*/ 1942 h 2448"/>
                <a:gd name="T6" fmla="*/ 2012 w 2519"/>
                <a:gd name="T7" fmla="*/ 2110 h 2448"/>
                <a:gd name="T8" fmla="*/ 1952 w 2519"/>
                <a:gd name="T9" fmla="*/ 2246 h 2448"/>
                <a:gd name="T10" fmla="*/ 1892 w 2519"/>
                <a:gd name="T11" fmla="*/ 2214 h 2448"/>
                <a:gd name="T12" fmla="*/ 1571 w 2519"/>
                <a:gd name="T13" fmla="*/ 2367 h 2448"/>
                <a:gd name="T14" fmla="*/ 1499 w 2519"/>
                <a:gd name="T15" fmla="*/ 2401 h 2448"/>
                <a:gd name="T16" fmla="*/ 1365 w 2519"/>
                <a:gd name="T17" fmla="*/ 2378 h 2448"/>
                <a:gd name="T18" fmla="*/ 856 w 2519"/>
                <a:gd name="T19" fmla="*/ 2171 h 2448"/>
                <a:gd name="T20" fmla="*/ 337 w 2519"/>
                <a:gd name="T21" fmla="*/ 775 h 2448"/>
                <a:gd name="T22" fmla="*/ 1155 w 2519"/>
                <a:gd name="T23" fmla="*/ 132 h 2448"/>
                <a:gd name="T24" fmla="*/ 1223 w 2519"/>
                <a:gd name="T25" fmla="*/ 75 h 2448"/>
                <a:gd name="T26" fmla="*/ 1380 w 2519"/>
                <a:gd name="T27" fmla="*/ 119 h 2448"/>
                <a:gd name="T28" fmla="*/ 1517 w 2519"/>
                <a:gd name="T29" fmla="*/ 98 h 2448"/>
                <a:gd name="T30" fmla="*/ 1927 w 2519"/>
                <a:gd name="T31" fmla="*/ 444 h 2448"/>
                <a:gd name="T32" fmla="*/ 2125 w 2519"/>
                <a:gd name="T33" fmla="*/ 591 h 2448"/>
                <a:gd name="T34" fmla="*/ 2125 w 2519"/>
                <a:gd name="T35" fmla="*/ 591 h 2448"/>
                <a:gd name="T36" fmla="*/ 1690 w 2519"/>
                <a:gd name="T37" fmla="*/ 393 h 2448"/>
                <a:gd name="T38" fmla="*/ 195 w 2519"/>
                <a:gd name="T39" fmla="*/ 1086 h 2448"/>
                <a:gd name="T40" fmla="*/ 163 w 2519"/>
                <a:gd name="T41" fmla="*/ 1009 h 2448"/>
                <a:gd name="T42" fmla="*/ 201 w 2519"/>
                <a:gd name="T43" fmla="*/ 764 h 2448"/>
                <a:gd name="T44" fmla="*/ 337 w 2519"/>
                <a:gd name="T45" fmla="*/ 775 h 2448"/>
                <a:gd name="T46" fmla="*/ 1384 w 2519"/>
                <a:gd name="T47" fmla="*/ 66 h 2448"/>
                <a:gd name="T48" fmla="*/ 1147 w 2519"/>
                <a:gd name="T49" fmla="*/ 0 h 2448"/>
                <a:gd name="T50" fmla="*/ 1064 w 2519"/>
                <a:gd name="T51" fmla="*/ 79 h 2448"/>
                <a:gd name="T52" fmla="*/ 141 w 2519"/>
                <a:gd name="T53" fmla="*/ 925 h 2448"/>
                <a:gd name="T54" fmla="*/ 83 w 2519"/>
                <a:gd name="T55" fmla="*/ 1247 h 2448"/>
                <a:gd name="T56" fmla="*/ 1468 w 2519"/>
                <a:gd name="T57" fmla="*/ 2434 h 2448"/>
                <a:gd name="T58" fmla="*/ 1476 w 2519"/>
                <a:gd name="T59" fmla="*/ 2447 h 2448"/>
                <a:gd name="T60" fmla="*/ 1604 w 2519"/>
                <a:gd name="T61" fmla="*/ 2447 h 2448"/>
                <a:gd name="T62" fmla="*/ 1599 w 2519"/>
                <a:gd name="T63" fmla="*/ 2406 h 2448"/>
                <a:gd name="T64" fmla="*/ 1941 w 2519"/>
                <a:gd name="T65" fmla="*/ 2315 h 2448"/>
                <a:gd name="T66" fmla="*/ 2028 w 2519"/>
                <a:gd name="T67" fmla="*/ 2212 h 2448"/>
                <a:gd name="T68" fmla="*/ 2102 w 2519"/>
                <a:gd name="T69" fmla="*/ 2227 h 2448"/>
                <a:gd name="T70" fmla="*/ 2154 w 2519"/>
                <a:gd name="T71" fmla="*/ 2075 h 2448"/>
                <a:gd name="T72" fmla="*/ 2198 w 2519"/>
                <a:gd name="T73" fmla="*/ 2030 h 2448"/>
                <a:gd name="T74" fmla="*/ 2252 w 2519"/>
                <a:gd name="T75" fmla="*/ 1939 h 2448"/>
                <a:gd name="T76" fmla="*/ 2274 w 2519"/>
                <a:gd name="T77" fmla="*/ 1943 h 2448"/>
                <a:gd name="T78" fmla="*/ 2480 w 2519"/>
                <a:gd name="T79" fmla="*/ 1372 h 2448"/>
                <a:gd name="T80" fmla="*/ 2465 w 2519"/>
                <a:gd name="T81" fmla="*/ 883 h 2448"/>
                <a:gd name="T82" fmla="*/ 1600 w 2519"/>
                <a:gd name="T83" fmla="*/ 96 h 2448"/>
                <a:gd name="T84" fmla="*/ 1553 w 2519"/>
                <a:gd name="T8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9" h="2448">
                  <a:moveTo>
                    <a:pt x="2355" y="1508"/>
                  </a:moveTo>
                  <a:cubicBezTo>
                    <a:pt x="2355" y="1508"/>
                    <a:pt x="2355" y="1508"/>
                    <a:pt x="2355" y="1508"/>
                  </a:cubicBezTo>
                  <a:cubicBezTo>
                    <a:pt x="2355" y="1508"/>
                    <a:pt x="2355" y="1508"/>
                    <a:pt x="2355" y="1508"/>
                  </a:cubicBezTo>
                  <a:cubicBezTo>
                    <a:pt x="2306" y="1653"/>
                    <a:pt x="2250" y="1775"/>
                    <a:pt x="2189" y="1879"/>
                  </a:cubicBezTo>
                  <a:cubicBezTo>
                    <a:pt x="2192" y="1882"/>
                    <a:pt x="2194" y="1884"/>
                    <a:pt x="2196" y="1887"/>
                  </a:cubicBezTo>
                  <a:cubicBezTo>
                    <a:pt x="2207" y="1908"/>
                    <a:pt x="2188" y="1927"/>
                    <a:pt x="2175" y="1942"/>
                  </a:cubicBezTo>
                  <a:cubicBezTo>
                    <a:pt x="2155" y="1964"/>
                    <a:pt x="2132" y="1984"/>
                    <a:pt x="2108" y="2000"/>
                  </a:cubicBezTo>
                  <a:cubicBezTo>
                    <a:pt x="2077" y="2040"/>
                    <a:pt x="2045" y="2077"/>
                    <a:pt x="2012" y="2110"/>
                  </a:cubicBezTo>
                  <a:cubicBezTo>
                    <a:pt x="2018" y="2127"/>
                    <a:pt x="2022" y="2147"/>
                    <a:pt x="2023" y="2159"/>
                  </a:cubicBezTo>
                  <a:cubicBezTo>
                    <a:pt x="2003" y="2188"/>
                    <a:pt x="1975" y="2216"/>
                    <a:pt x="1952" y="2246"/>
                  </a:cubicBezTo>
                  <a:cubicBezTo>
                    <a:pt x="1950" y="2246"/>
                    <a:pt x="1948" y="2247"/>
                    <a:pt x="1946" y="2247"/>
                  </a:cubicBezTo>
                  <a:cubicBezTo>
                    <a:pt x="1927" y="2247"/>
                    <a:pt x="1909" y="2229"/>
                    <a:pt x="1892" y="2214"/>
                  </a:cubicBezTo>
                  <a:cubicBezTo>
                    <a:pt x="1791" y="2286"/>
                    <a:pt x="1685" y="2330"/>
                    <a:pt x="1579" y="2354"/>
                  </a:cubicBezTo>
                  <a:cubicBezTo>
                    <a:pt x="1578" y="2359"/>
                    <a:pt x="1575" y="2363"/>
                    <a:pt x="1571" y="2367"/>
                  </a:cubicBezTo>
                  <a:cubicBezTo>
                    <a:pt x="1554" y="2383"/>
                    <a:pt x="1531" y="2401"/>
                    <a:pt x="1507" y="2401"/>
                  </a:cubicBezTo>
                  <a:cubicBezTo>
                    <a:pt x="1504" y="2401"/>
                    <a:pt x="1502" y="2401"/>
                    <a:pt x="1499" y="2401"/>
                  </a:cubicBezTo>
                  <a:cubicBezTo>
                    <a:pt x="1485" y="2395"/>
                    <a:pt x="1475" y="2383"/>
                    <a:pt x="1464" y="2373"/>
                  </a:cubicBezTo>
                  <a:cubicBezTo>
                    <a:pt x="1431" y="2376"/>
                    <a:pt x="1397" y="2378"/>
                    <a:pt x="1365" y="2378"/>
                  </a:cubicBezTo>
                  <a:cubicBezTo>
                    <a:pt x="957" y="2378"/>
                    <a:pt x="601" y="2145"/>
                    <a:pt x="601" y="2145"/>
                  </a:cubicBezTo>
                  <a:cubicBezTo>
                    <a:pt x="690" y="2163"/>
                    <a:pt x="775" y="2171"/>
                    <a:pt x="856" y="2171"/>
                  </a:cubicBezTo>
                  <a:cubicBezTo>
                    <a:pt x="1389" y="2171"/>
                    <a:pt x="1784" y="1817"/>
                    <a:pt x="2355" y="1508"/>
                  </a:cubicBezTo>
                  <a:moveTo>
                    <a:pt x="337" y="775"/>
                  </a:moveTo>
                  <a:cubicBezTo>
                    <a:pt x="448" y="577"/>
                    <a:pt x="616" y="355"/>
                    <a:pt x="860" y="216"/>
                  </a:cubicBezTo>
                  <a:cubicBezTo>
                    <a:pt x="956" y="161"/>
                    <a:pt x="1056" y="136"/>
                    <a:pt x="1155" y="132"/>
                  </a:cubicBezTo>
                  <a:cubicBezTo>
                    <a:pt x="1177" y="110"/>
                    <a:pt x="1192" y="76"/>
                    <a:pt x="1222" y="75"/>
                  </a:cubicBezTo>
                  <a:cubicBezTo>
                    <a:pt x="1222" y="75"/>
                    <a:pt x="1223" y="75"/>
                    <a:pt x="1223" y="75"/>
                  </a:cubicBezTo>
                  <a:cubicBezTo>
                    <a:pt x="1228" y="75"/>
                    <a:pt x="1234" y="76"/>
                    <a:pt x="1239" y="78"/>
                  </a:cubicBezTo>
                  <a:cubicBezTo>
                    <a:pt x="1287" y="90"/>
                    <a:pt x="1331" y="119"/>
                    <a:pt x="1380" y="119"/>
                  </a:cubicBezTo>
                  <a:cubicBezTo>
                    <a:pt x="1387" y="119"/>
                    <a:pt x="1393" y="119"/>
                    <a:pt x="1400" y="117"/>
                  </a:cubicBezTo>
                  <a:cubicBezTo>
                    <a:pt x="1439" y="115"/>
                    <a:pt x="1480" y="116"/>
                    <a:pt x="1517" y="98"/>
                  </a:cubicBezTo>
                  <a:cubicBezTo>
                    <a:pt x="1553" y="117"/>
                    <a:pt x="1536" y="169"/>
                    <a:pt x="1532" y="201"/>
                  </a:cubicBezTo>
                  <a:cubicBezTo>
                    <a:pt x="1629" y="239"/>
                    <a:pt x="1789" y="345"/>
                    <a:pt x="1927" y="444"/>
                  </a:cubicBezTo>
                  <a:cubicBezTo>
                    <a:pt x="1953" y="457"/>
                    <a:pt x="1979" y="473"/>
                    <a:pt x="2002" y="492"/>
                  </a:cubicBezTo>
                  <a:cubicBezTo>
                    <a:pt x="2055" y="534"/>
                    <a:pt x="2095" y="567"/>
                    <a:pt x="2125" y="591"/>
                  </a:cubicBezTo>
                  <a:cubicBezTo>
                    <a:pt x="2169" y="625"/>
                    <a:pt x="2197" y="646"/>
                    <a:pt x="2196" y="646"/>
                  </a:cubicBezTo>
                  <a:cubicBezTo>
                    <a:pt x="2196" y="646"/>
                    <a:pt x="2174" y="630"/>
                    <a:pt x="2125" y="591"/>
                  </a:cubicBezTo>
                  <a:cubicBezTo>
                    <a:pt x="2076" y="553"/>
                    <a:pt x="2005" y="499"/>
                    <a:pt x="1927" y="444"/>
                  </a:cubicBezTo>
                  <a:cubicBezTo>
                    <a:pt x="1856" y="408"/>
                    <a:pt x="1776" y="393"/>
                    <a:pt x="1690" y="393"/>
                  </a:cubicBezTo>
                  <a:cubicBezTo>
                    <a:pt x="1074" y="393"/>
                    <a:pt x="159" y="1197"/>
                    <a:pt x="159" y="1197"/>
                  </a:cubicBezTo>
                  <a:cubicBezTo>
                    <a:pt x="159" y="1197"/>
                    <a:pt x="170" y="1155"/>
                    <a:pt x="195" y="1086"/>
                  </a:cubicBezTo>
                  <a:cubicBezTo>
                    <a:pt x="191" y="1085"/>
                    <a:pt x="186" y="1084"/>
                    <a:pt x="181" y="1083"/>
                  </a:cubicBezTo>
                  <a:cubicBezTo>
                    <a:pt x="135" y="1082"/>
                    <a:pt x="122" y="1031"/>
                    <a:pt x="163" y="1009"/>
                  </a:cubicBezTo>
                  <a:cubicBezTo>
                    <a:pt x="202" y="973"/>
                    <a:pt x="214" y="913"/>
                    <a:pt x="191" y="865"/>
                  </a:cubicBezTo>
                  <a:cubicBezTo>
                    <a:pt x="171" y="834"/>
                    <a:pt x="150" y="778"/>
                    <a:pt x="201" y="764"/>
                  </a:cubicBezTo>
                  <a:cubicBezTo>
                    <a:pt x="203" y="764"/>
                    <a:pt x="206" y="764"/>
                    <a:pt x="209" y="764"/>
                  </a:cubicBezTo>
                  <a:cubicBezTo>
                    <a:pt x="251" y="764"/>
                    <a:pt x="294" y="774"/>
                    <a:pt x="337" y="775"/>
                  </a:cubicBezTo>
                  <a:moveTo>
                    <a:pt x="1553" y="0"/>
                  </a:moveTo>
                  <a:cubicBezTo>
                    <a:pt x="1533" y="0"/>
                    <a:pt x="1484" y="66"/>
                    <a:pt x="1384" y="66"/>
                  </a:cubicBezTo>
                  <a:cubicBezTo>
                    <a:pt x="1384" y="66"/>
                    <a:pt x="1384" y="66"/>
                    <a:pt x="1384" y="66"/>
                  </a:cubicBezTo>
                  <a:cubicBezTo>
                    <a:pt x="1284" y="66"/>
                    <a:pt x="1192" y="0"/>
                    <a:pt x="1147" y="0"/>
                  </a:cubicBezTo>
                  <a:cubicBezTo>
                    <a:pt x="1130" y="0"/>
                    <a:pt x="1120" y="10"/>
                    <a:pt x="1120" y="39"/>
                  </a:cubicBezTo>
                  <a:cubicBezTo>
                    <a:pt x="1120" y="57"/>
                    <a:pt x="1057" y="63"/>
                    <a:pt x="1064" y="79"/>
                  </a:cubicBezTo>
                  <a:cubicBezTo>
                    <a:pt x="685" y="142"/>
                    <a:pt x="390" y="363"/>
                    <a:pt x="219" y="692"/>
                  </a:cubicBezTo>
                  <a:cubicBezTo>
                    <a:pt x="63" y="708"/>
                    <a:pt x="141" y="799"/>
                    <a:pt x="141" y="925"/>
                  </a:cubicBezTo>
                  <a:cubicBezTo>
                    <a:pt x="141" y="1012"/>
                    <a:pt x="0" y="1100"/>
                    <a:pt x="88" y="1144"/>
                  </a:cubicBezTo>
                  <a:cubicBezTo>
                    <a:pt x="85" y="1178"/>
                    <a:pt x="83" y="1212"/>
                    <a:pt x="83" y="1247"/>
                  </a:cubicBezTo>
                  <a:cubicBezTo>
                    <a:pt x="83" y="1910"/>
                    <a:pt x="622" y="2448"/>
                    <a:pt x="1285" y="2448"/>
                  </a:cubicBezTo>
                  <a:cubicBezTo>
                    <a:pt x="1347" y="2448"/>
                    <a:pt x="1408" y="2443"/>
                    <a:pt x="1468" y="2434"/>
                  </a:cubicBezTo>
                  <a:cubicBezTo>
                    <a:pt x="1468" y="2434"/>
                    <a:pt x="1468" y="2435"/>
                    <a:pt x="1468" y="2436"/>
                  </a:cubicBezTo>
                  <a:cubicBezTo>
                    <a:pt x="1468" y="2444"/>
                    <a:pt x="1471" y="2447"/>
                    <a:pt x="1476" y="2447"/>
                  </a:cubicBezTo>
                  <a:cubicBezTo>
                    <a:pt x="1491" y="2447"/>
                    <a:pt x="1526" y="2415"/>
                    <a:pt x="1555" y="2415"/>
                  </a:cubicBezTo>
                  <a:cubicBezTo>
                    <a:pt x="1584" y="2415"/>
                    <a:pt x="1599" y="2447"/>
                    <a:pt x="1604" y="2447"/>
                  </a:cubicBezTo>
                  <a:cubicBezTo>
                    <a:pt x="1606" y="2447"/>
                    <a:pt x="1606" y="2444"/>
                    <a:pt x="1606" y="2436"/>
                  </a:cubicBezTo>
                  <a:cubicBezTo>
                    <a:pt x="1606" y="2425"/>
                    <a:pt x="1604" y="2415"/>
                    <a:pt x="1599" y="2406"/>
                  </a:cubicBezTo>
                  <a:cubicBezTo>
                    <a:pt x="1698" y="2380"/>
                    <a:pt x="1771" y="2347"/>
                    <a:pt x="1858" y="2297"/>
                  </a:cubicBezTo>
                  <a:cubicBezTo>
                    <a:pt x="1901" y="2309"/>
                    <a:pt x="1924" y="2315"/>
                    <a:pt x="1941" y="2315"/>
                  </a:cubicBezTo>
                  <a:cubicBezTo>
                    <a:pt x="1957" y="2315"/>
                    <a:pt x="1967" y="2310"/>
                    <a:pt x="1982" y="2300"/>
                  </a:cubicBezTo>
                  <a:cubicBezTo>
                    <a:pt x="2040" y="2261"/>
                    <a:pt x="1985" y="2212"/>
                    <a:pt x="2028" y="2212"/>
                  </a:cubicBezTo>
                  <a:cubicBezTo>
                    <a:pt x="2040" y="2212"/>
                    <a:pt x="2060" y="2216"/>
                    <a:pt x="2093" y="2225"/>
                  </a:cubicBezTo>
                  <a:cubicBezTo>
                    <a:pt x="2097" y="2227"/>
                    <a:pt x="2100" y="2227"/>
                    <a:pt x="2102" y="2227"/>
                  </a:cubicBezTo>
                  <a:cubicBezTo>
                    <a:pt x="2121" y="2227"/>
                    <a:pt x="2078" y="2189"/>
                    <a:pt x="2054" y="2169"/>
                  </a:cubicBezTo>
                  <a:cubicBezTo>
                    <a:pt x="2089" y="2140"/>
                    <a:pt x="2123" y="2108"/>
                    <a:pt x="2154" y="2075"/>
                  </a:cubicBezTo>
                  <a:cubicBezTo>
                    <a:pt x="2157" y="2079"/>
                    <a:pt x="2159" y="2081"/>
                    <a:pt x="2160" y="2081"/>
                  </a:cubicBezTo>
                  <a:cubicBezTo>
                    <a:pt x="2170" y="2081"/>
                    <a:pt x="2172" y="2030"/>
                    <a:pt x="2198" y="2030"/>
                  </a:cubicBezTo>
                  <a:cubicBezTo>
                    <a:pt x="2246" y="2030"/>
                    <a:pt x="2231" y="2011"/>
                    <a:pt x="2231" y="1958"/>
                  </a:cubicBezTo>
                  <a:cubicBezTo>
                    <a:pt x="2231" y="1943"/>
                    <a:pt x="2241" y="1939"/>
                    <a:pt x="2252" y="1939"/>
                  </a:cubicBezTo>
                  <a:cubicBezTo>
                    <a:pt x="2257" y="1939"/>
                    <a:pt x="2262" y="1940"/>
                    <a:pt x="2266" y="1941"/>
                  </a:cubicBezTo>
                  <a:cubicBezTo>
                    <a:pt x="2270" y="1942"/>
                    <a:pt x="2273" y="1943"/>
                    <a:pt x="2274" y="1943"/>
                  </a:cubicBezTo>
                  <a:cubicBezTo>
                    <a:pt x="2275" y="1943"/>
                    <a:pt x="2273" y="1942"/>
                    <a:pt x="2267" y="1938"/>
                  </a:cubicBezTo>
                  <a:cubicBezTo>
                    <a:pt x="2382" y="1775"/>
                    <a:pt x="2458" y="1581"/>
                    <a:pt x="2480" y="1372"/>
                  </a:cubicBezTo>
                  <a:cubicBezTo>
                    <a:pt x="2519" y="1352"/>
                    <a:pt x="2513" y="1263"/>
                    <a:pt x="2477" y="1147"/>
                  </a:cubicBezTo>
                  <a:cubicBezTo>
                    <a:pt x="2437" y="1017"/>
                    <a:pt x="2512" y="883"/>
                    <a:pt x="2465" y="883"/>
                  </a:cubicBezTo>
                  <a:cubicBezTo>
                    <a:pt x="2455" y="883"/>
                    <a:pt x="2444" y="889"/>
                    <a:pt x="2435" y="900"/>
                  </a:cubicBezTo>
                  <a:cubicBezTo>
                    <a:pt x="2312" y="493"/>
                    <a:pt x="2016" y="195"/>
                    <a:pt x="1600" y="96"/>
                  </a:cubicBezTo>
                  <a:cubicBezTo>
                    <a:pt x="1612" y="75"/>
                    <a:pt x="1564" y="63"/>
                    <a:pt x="1564" y="39"/>
                  </a:cubicBezTo>
                  <a:cubicBezTo>
                    <a:pt x="1564" y="10"/>
                    <a:pt x="1561" y="0"/>
                    <a:pt x="1553" y="0"/>
                  </a:cubicBezTo>
                </a:path>
              </a:pathLst>
            </a:custGeom>
            <a:solidFill>
              <a:srgbClr val="D4D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54">
              <a:extLst>
                <a:ext uri="{FF2B5EF4-FFF2-40B4-BE49-F238E27FC236}">
                  <a16:creationId xmlns:a16="http://schemas.microsoft.com/office/drawing/2014/main" id="{E71A374F-F142-3D06-E73A-EBEC961F9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526" y="593726"/>
              <a:ext cx="4335463" cy="2343150"/>
            </a:xfrm>
            <a:custGeom>
              <a:avLst/>
              <a:gdLst>
                <a:gd name="T0" fmla="*/ 2003 w 2075"/>
                <a:gd name="T1" fmla="*/ 516 h 1122"/>
                <a:gd name="T2" fmla="*/ 2074 w 2075"/>
                <a:gd name="T3" fmla="*/ 571 h 1122"/>
                <a:gd name="T4" fmla="*/ 2003 w 2075"/>
                <a:gd name="T5" fmla="*/ 516 h 1122"/>
                <a:gd name="T6" fmla="*/ 1805 w 2075"/>
                <a:gd name="T7" fmla="*/ 369 h 1122"/>
                <a:gd name="T8" fmla="*/ 2003 w 2075"/>
                <a:gd name="T9" fmla="*/ 516 h 1122"/>
                <a:gd name="T10" fmla="*/ 1880 w 2075"/>
                <a:gd name="T11" fmla="*/ 417 h 1122"/>
                <a:gd name="T12" fmla="*/ 1805 w 2075"/>
                <a:gd name="T13" fmla="*/ 369 h 1122"/>
                <a:gd name="T14" fmla="*/ 847 w 2075"/>
                <a:gd name="T15" fmla="*/ 250 h 1122"/>
                <a:gd name="T16" fmla="*/ 764 w 2075"/>
                <a:gd name="T17" fmla="*/ 214 h 1122"/>
                <a:gd name="T18" fmla="*/ 872 w 2075"/>
                <a:gd name="T19" fmla="*/ 140 h 1122"/>
                <a:gd name="T20" fmla="*/ 915 w 2075"/>
                <a:gd name="T21" fmla="*/ 136 h 1122"/>
                <a:gd name="T22" fmla="*/ 998 w 2075"/>
                <a:gd name="T23" fmla="*/ 172 h 1122"/>
                <a:gd name="T24" fmla="*/ 891 w 2075"/>
                <a:gd name="T25" fmla="*/ 246 h 1122"/>
                <a:gd name="T26" fmla="*/ 847 w 2075"/>
                <a:gd name="T27" fmla="*/ 250 h 1122"/>
                <a:gd name="T28" fmla="*/ 1101 w 2075"/>
                <a:gd name="T29" fmla="*/ 0 h 1122"/>
                <a:gd name="T30" fmla="*/ 1100 w 2075"/>
                <a:gd name="T31" fmla="*/ 0 h 1122"/>
                <a:gd name="T32" fmla="*/ 1033 w 2075"/>
                <a:gd name="T33" fmla="*/ 57 h 1122"/>
                <a:gd name="T34" fmla="*/ 738 w 2075"/>
                <a:gd name="T35" fmla="*/ 141 h 1122"/>
                <a:gd name="T36" fmla="*/ 215 w 2075"/>
                <a:gd name="T37" fmla="*/ 700 h 1122"/>
                <a:gd name="T38" fmla="*/ 87 w 2075"/>
                <a:gd name="T39" fmla="*/ 689 h 1122"/>
                <a:gd name="T40" fmla="*/ 79 w 2075"/>
                <a:gd name="T41" fmla="*/ 689 h 1122"/>
                <a:gd name="T42" fmla="*/ 69 w 2075"/>
                <a:gd name="T43" fmla="*/ 790 h 1122"/>
                <a:gd name="T44" fmla="*/ 41 w 2075"/>
                <a:gd name="T45" fmla="*/ 934 h 1122"/>
                <a:gd name="T46" fmla="*/ 59 w 2075"/>
                <a:gd name="T47" fmla="*/ 1008 h 1122"/>
                <a:gd name="T48" fmla="*/ 73 w 2075"/>
                <a:gd name="T49" fmla="*/ 1011 h 1122"/>
                <a:gd name="T50" fmla="*/ 37 w 2075"/>
                <a:gd name="T51" fmla="*/ 1122 h 1122"/>
                <a:gd name="T52" fmla="*/ 1568 w 2075"/>
                <a:gd name="T53" fmla="*/ 318 h 1122"/>
                <a:gd name="T54" fmla="*/ 1805 w 2075"/>
                <a:gd name="T55" fmla="*/ 369 h 1122"/>
                <a:gd name="T56" fmla="*/ 1410 w 2075"/>
                <a:gd name="T57" fmla="*/ 126 h 1122"/>
                <a:gd name="T58" fmla="*/ 1395 w 2075"/>
                <a:gd name="T59" fmla="*/ 23 h 1122"/>
                <a:gd name="T60" fmla="*/ 1278 w 2075"/>
                <a:gd name="T61" fmla="*/ 42 h 1122"/>
                <a:gd name="T62" fmla="*/ 1258 w 2075"/>
                <a:gd name="T63" fmla="*/ 44 h 1122"/>
                <a:gd name="T64" fmla="*/ 1117 w 2075"/>
                <a:gd name="T65" fmla="*/ 3 h 1122"/>
                <a:gd name="T66" fmla="*/ 1101 w 2075"/>
                <a:gd name="T67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75" h="1122">
                  <a:moveTo>
                    <a:pt x="2003" y="516"/>
                  </a:moveTo>
                  <a:cubicBezTo>
                    <a:pt x="2052" y="555"/>
                    <a:pt x="2074" y="571"/>
                    <a:pt x="2074" y="571"/>
                  </a:cubicBezTo>
                  <a:cubicBezTo>
                    <a:pt x="2075" y="571"/>
                    <a:pt x="2047" y="550"/>
                    <a:pt x="2003" y="516"/>
                  </a:cubicBezTo>
                  <a:moveTo>
                    <a:pt x="1805" y="369"/>
                  </a:moveTo>
                  <a:cubicBezTo>
                    <a:pt x="1883" y="424"/>
                    <a:pt x="1954" y="478"/>
                    <a:pt x="2003" y="516"/>
                  </a:cubicBezTo>
                  <a:cubicBezTo>
                    <a:pt x="1973" y="492"/>
                    <a:pt x="1933" y="459"/>
                    <a:pt x="1880" y="417"/>
                  </a:cubicBezTo>
                  <a:cubicBezTo>
                    <a:pt x="1857" y="398"/>
                    <a:pt x="1831" y="382"/>
                    <a:pt x="1805" y="369"/>
                  </a:cubicBezTo>
                  <a:moveTo>
                    <a:pt x="847" y="250"/>
                  </a:moveTo>
                  <a:cubicBezTo>
                    <a:pt x="802" y="250"/>
                    <a:pt x="768" y="236"/>
                    <a:pt x="764" y="214"/>
                  </a:cubicBezTo>
                  <a:cubicBezTo>
                    <a:pt x="759" y="185"/>
                    <a:pt x="807" y="151"/>
                    <a:pt x="872" y="140"/>
                  </a:cubicBezTo>
                  <a:cubicBezTo>
                    <a:pt x="887" y="137"/>
                    <a:pt x="901" y="136"/>
                    <a:pt x="915" y="136"/>
                  </a:cubicBezTo>
                  <a:cubicBezTo>
                    <a:pt x="960" y="136"/>
                    <a:pt x="994" y="149"/>
                    <a:pt x="998" y="172"/>
                  </a:cubicBezTo>
                  <a:cubicBezTo>
                    <a:pt x="1003" y="201"/>
                    <a:pt x="955" y="234"/>
                    <a:pt x="891" y="246"/>
                  </a:cubicBezTo>
                  <a:cubicBezTo>
                    <a:pt x="875" y="249"/>
                    <a:pt x="861" y="250"/>
                    <a:pt x="847" y="250"/>
                  </a:cubicBezTo>
                  <a:moveTo>
                    <a:pt x="1101" y="0"/>
                  </a:moveTo>
                  <a:cubicBezTo>
                    <a:pt x="1101" y="0"/>
                    <a:pt x="1100" y="0"/>
                    <a:pt x="1100" y="0"/>
                  </a:cubicBezTo>
                  <a:cubicBezTo>
                    <a:pt x="1070" y="1"/>
                    <a:pt x="1055" y="35"/>
                    <a:pt x="1033" y="57"/>
                  </a:cubicBezTo>
                  <a:cubicBezTo>
                    <a:pt x="934" y="61"/>
                    <a:pt x="834" y="86"/>
                    <a:pt x="738" y="141"/>
                  </a:cubicBezTo>
                  <a:cubicBezTo>
                    <a:pt x="494" y="280"/>
                    <a:pt x="326" y="502"/>
                    <a:pt x="215" y="700"/>
                  </a:cubicBezTo>
                  <a:cubicBezTo>
                    <a:pt x="172" y="699"/>
                    <a:pt x="129" y="689"/>
                    <a:pt x="87" y="689"/>
                  </a:cubicBezTo>
                  <a:cubicBezTo>
                    <a:pt x="84" y="689"/>
                    <a:pt x="81" y="689"/>
                    <a:pt x="79" y="689"/>
                  </a:cubicBezTo>
                  <a:cubicBezTo>
                    <a:pt x="28" y="703"/>
                    <a:pt x="49" y="759"/>
                    <a:pt x="69" y="790"/>
                  </a:cubicBezTo>
                  <a:cubicBezTo>
                    <a:pt x="92" y="838"/>
                    <a:pt x="80" y="898"/>
                    <a:pt x="41" y="934"/>
                  </a:cubicBezTo>
                  <a:cubicBezTo>
                    <a:pt x="0" y="956"/>
                    <a:pt x="13" y="1007"/>
                    <a:pt x="59" y="1008"/>
                  </a:cubicBezTo>
                  <a:cubicBezTo>
                    <a:pt x="64" y="1009"/>
                    <a:pt x="69" y="1010"/>
                    <a:pt x="73" y="1011"/>
                  </a:cubicBezTo>
                  <a:cubicBezTo>
                    <a:pt x="48" y="1080"/>
                    <a:pt x="37" y="1122"/>
                    <a:pt x="37" y="1122"/>
                  </a:cubicBezTo>
                  <a:cubicBezTo>
                    <a:pt x="37" y="1122"/>
                    <a:pt x="952" y="318"/>
                    <a:pt x="1568" y="318"/>
                  </a:cubicBezTo>
                  <a:cubicBezTo>
                    <a:pt x="1654" y="318"/>
                    <a:pt x="1734" y="333"/>
                    <a:pt x="1805" y="369"/>
                  </a:cubicBezTo>
                  <a:cubicBezTo>
                    <a:pt x="1667" y="270"/>
                    <a:pt x="1507" y="164"/>
                    <a:pt x="1410" y="126"/>
                  </a:cubicBezTo>
                  <a:cubicBezTo>
                    <a:pt x="1414" y="94"/>
                    <a:pt x="1431" y="42"/>
                    <a:pt x="1395" y="23"/>
                  </a:cubicBezTo>
                  <a:cubicBezTo>
                    <a:pt x="1358" y="41"/>
                    <a:pt x="1317" y="40"/>
                    <a:pt x="1278" y="42"/>
                  </a:cubicBezTo>
                  <a:cubicBezTo>
                    <a:pt x="1271" y="44"/>
                    <a:pt x="1265" y="44"/>
                    <a:pt x="1258" y="44"/>
                  </a:cubicBezTo>
                  <a:cubicBezTo>
                    <a:pt x="1209" y="44"/>
                    <a:pt x="1165" y="15"/>
                    <a:pt x="1117" y="3"/>
                  </a:cubicBezTo>
                  <a:cubicBezTo>
                    <a:pt x="1112" y="1"/>
                    <a:pt x="1106" y="0"/>
                    <a:pt x="1101" y="0"/>
                  </a:cubicBezTo>
                </a:path>
              </a:pathLst>
            </a:custGeom>
            <a:solidFill>
              <a:srgbClr val="D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55">
              <a:extLst>
                <a:ext uri="{FF2B5EF4-FFF2-40B4-BE49-F238E27FC236}">
                  <a16:creationId xmlns:a16="http://schemas.microsoft.com/office/drawing/2014/main" id="{44568871-7BC0-4D28-1062-AD26E844C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651" y="3587751"/>
              <a:ext cx="3665538" cy="1865313"/>
            </a:xfrm>
            <a:custGeom>
              <a:avLst/>
              <a:gdLst>
                <a:gd name="T0" fmla="*/ 1754 w 1754"/>
                <a:gd name="T1" fmla="*/ 0 h 893"/>
                <a:gd name="T2" fmla="*/ 255 w 1754"/>
                <a:gd name="T3" fmla="*/ 663 h 893"/>
                <a:gd name="T4" fmla="*/ 0 w 1754"/>
                <a:gd name="T5" fmla="*/ 637 h 893"/>
                <a:gd name="T6" fmla="*/ 764 w 1754"/>
                <a:gd name="T7" fmla="*/ 870 h 893"/>
                <a:gd name="T8" fmla="*/ 863 w 1754"/>
                <a:gd name="T9" fmla="*/ 865 h 893"/>
                <a:gd name="T10" fmla="*/ 898 w 1754"/>
                <a:gd name="T11" fmla="*/ 893 h 893"/>
                <a:gd name="T12" fmla="*/ 906 w 1754"/>
                <a:gd name="T13" fmla="*/ 893 h 893"/>
                <a:gd name="T14" fmla="*/ 970 w 1754"/>
                <a:gd name="T15" fmla="*/ 859 h 893"/>
                <a:gd name="T16" fmla="*/ 978 w 1754"/>
                <a:gd name="T17" fmla="*/ 846 h 893"/>
                <a:gd name="T18" fmla="*/ 1291 w 1754"/>
                <a:gd name="T19" fmla="*/ 706 h 893"/>
                <a:gd name="T20" fmla="*/ 1345 w 1754"/>
                <a:gd name="T21" fmla="*/ 739 h 893"/>
                <a:gd name="T22" fmla="*/ 1351 w 1754"/>
                <a:gd name="T23" fmla="*/ 738 h 893"/>
                <a:gd name="T24" fmla="*/ 1422 w 1754"/>
                <a:gd name="T25" fmla="*/ 651 h 893"/>
                <a:gd name="T26" fmla="*/ 1411 w 1754"/>
                <a:gd name="T27" fmla="*/ 602 h 893"/>
                <a:gd name="T28" fmla="*/ 1507 w 1754"/>
                <a:gd name="T29" fmla="*/ 492 h 893"/>
                <a:gd name="T30" fmla="*/ 1574 w 1754"/>
                <a:gd name="T31" fmla="*/ 434 h 893"/>
                <a:gd name="T32" fmla="*/ 1595 w 1754"/>
                <a:gd name="T33" fmla="*/ 379 h 893"/>
                <a:gd name="T34" fmla="*/ 1588 w 1754"/>
                <a:gd name="T35" fmla="*/ 371 h 893"/>
                <a:gd name="T36" fmla="*/ 1754 w 1754"/>
                <a:gd name="T37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4" h="893">
                  <a:moveTo>
                    <a:pt x="1754" y="0"/>
                  </a:moveTo>
                  <a:cubicBezTo>
                    <a:pt x="1183" y="309"/>
                    <a:pt x="788" y="663"/>
                    <a:pt x="255" y="663"/>
                  </a:cubicBezTo>
                  <a:cubicBezTo>
                    <a:pt x="174" y="663"/>
                    <a:pt x="89" y="655"/>
                    <a:pt x="0" y="637"/>
                  </a:cubicBezTo>
                  <a:cubicBezTo>
                    <a:pt x="0" y="637"/>
                    <a:pt x="356" y="870"/>
                    <a:pt x="764" y="870"/>
                  </a:cubicBezTo>
                  <a:cubicBezTo>
                    <a:pt x="796" y="870"/>
                    <a:pt x="830" y="868"/>
                    <a:pt x="863" y="865"/>
                  </a:cubicBezTo>
                  <a:cubicBezTo>
                    <a:pt x="874" y="875"/>
                    <a:pt x="884" y="887"/>
                    <a:pt x="898" y="893"/>
                  </a:cubicBezTo>
                  <a:cubicBezTo>
                    <a:pt x="901" y="893"/>
                    <a:pt x="903" y="893"/>
                    <a:pt x="906" y="893"/>
                  </a:cubicBezTo>
                  <a:cubicBezTo>
                    <a:pt x="930" y="893"/>
                    <a:pt x="953" y="875"/>
                    <a:pt x="970" y="859"/>
                  </a:cubicBezTo>
                  <a:cubicBezTo>
                    <a:pt x="974" y="855"/>
                    <a:pt x="977" y="851"/>
                    <a:pt x="978" y="846"/>
                  </a:cubicBezTo>
                  <a:cubicBezTo>
                    <a:pt x="1084" y="822"/>
                    <a:pt x="1190" y="778"/>
                    <a:pt x="1291" y="706"/>
                  </a:cubicBezTo>
                  <a:cubicBezTo>
                    <a:pt x="1308" y="721"/>
                    <a:pt x="1326" y="739"/>
                    <a:pt x="1345" y="739"/>
                  </a:cubicBezTo>
                  <a:cubicBezTo>
                    <a:pt x="1347" y="739"/>
                    <a:pt x="1349" y="738"/>
                    <a:pt x="1351" y="738"/>
                  </a:cubicBezTo>
                  <a:cubicBezTo>
                    <a:pt x="1374" y="708"/>
                    <a:pt x="1402" y="680"/>
                    <a:pt x="1422" y="651"/>
                  </a:cubicBezTo>
                  <a:cubicBezTo>
                    <a:pt x="1421" y="639"/>
                    <a:pt x="1417" y="619"/>
                    <a:pt x="1411" y="602"/>
                  </a:cubicBezTo>
                  <a:cubicBezTo>
                    <a:pt x="1444" y="569"/>
                    <a:pt x="1476" y="532"/>
                    <a:pt x="1507" y="492"/>
                  </a:cubicBezTo>
                  <a:cubicBezTo>
                    <a:pt x="1531" y="476"/>
                    <a:pt x="1554" y="456"/>
                    <a:pt x="1574" y="434"/>
                  </a:cubicBezTo>
                  <a:cubicBezTo>
                    <a:pt x="1587" y="419"/>
                    <a:pt x="1606" y="400"/>
                    <a:pt x="1595" y="379"/>
                  </a:cubicBezTo>
                  <a:cubicBezTo>
                    <a:pt x="1593" y="376"/>
                    <a:pt x="1591" y="374"/>
                    <a:pt x="1588" y="371"/>
                  </a:cubicBezTo>
                  <a:cubicBezTo>
                    <a:pt x="1649" y="267"/>
                    <a:pt x="1705" y="145"/>
                    <a:pt x="1754" y="0"/>
                  </a:cubicBezTo>
                </a:path>
              </a:pathLst>
            </a:custGeom>
            <a:solidFill>
              <a:srgbClr val="BE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Oval 56">
              <a:extLst>
                <a:ext uri="{FF2B5EF4-FFF2-40B4-BE49-F238E27FC236}">
                  <a16:creationId xmlns:a16="http://schemas.microsoft.com/office/drawing/2014/main" id="{12AE73CB-776B-7418-6BBD-3DE5D0DC4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188" y="2335213"/>
              <a:ext cx="1533525" cy="15335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57">
              <a:extLst>
                <a:ext uri="{FF2B5EF4-FFF2-40B4-BE49-F238E27FC236}">
                  <a16:creationId xmlns:a16="http://schemas.microsoft.com/office/drawing/2014/main" id="{F1BDA5F7-D391-B494-7098-865BAAFC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4926" y="2373313"/>
              <a:ext cx="1301750" cy="744538"/>
            </a:xfrm>
            <a:custGeom>
              <a:avLst/>
              <a:gdLst>
                <a:gd name="T0" fmla="*/ 292 w 623"/>
                <a:gd name="T1" fmla="*/ 19 h 356"/>
                <a:gd name="T2" fmla="*/ 0 w 623"/>
                <a:gd name="T3" fmla="*/ 356 h 356"/>
                <a:gd name="T4" fmla="*/ 318 w 623"/>
                <a:gd name="T5" fmla="*/ 94 h 356"/>
                <a:gd name="T6" fmla="*/ 623 w 623"/>
                <a:gd name="T7" fmla="*/ 166 h 356"/>
                <a:gd name="T8" fmla="*/ 292 w 623"/>
                <a:gd name="T9" fmla="*/ 19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56">
                  <a:moveTo>
                    <a:pt x="292" y="19"/>
                  </a:moveTo>
                  <a:cubicBezTo>
                    <a:pt x="122" y="44"/>
                    <a:pt x="0" y="190"/>
                    <a:pt x="0" y="356"/>
                  </a:cubicBezTo>
                  <a:cubicBezTo>
                    <a:pt x="39" y="213"/>
                    <a:pt x="162" y="117"/>
                    <a:pt x="318" y="94"/>
                  </a:cubicBezTo>
                  <a:cubicBezTo>
                    <a:pt x="434" y="77"/>
                    <a:pt x="542" y="95"/>
                    <a:pt x="623" y="166"/>
                  </a:cubicBezTo>
                  <a:cubicBezTo>
                    <a:pt x="552" y="61"/>
                    <a:pt x="425" y="0"/>
                    <a:pt x="292" y="1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58">
              <a:extLst>
                <a:ext uri="{FF2B5EF4-FFF2-40B4-BE49-F238E27FC236}">
                  <a16:creationId xmlns:a16="http://schemas.microsoft.com/office/drawing/2014/main" id="{7EF8AC61-ECDE-B701-C9FC-AA0315BC6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2249488"/>
              <a:ext cx="1301750" cy="696913"/>
            </a:xfrm>
            <a:custGeom>
              <a:avLst/>
              <a:gdLst>
                <a:gd name="T0" fmla="*/ 302 w 623"/>
                <a:gd name="T1" fmla="*/ 19 h 333"/>
                <a:gd name="T2" fmla="*/ 0 w 623"/>
                <a:gd name="T3" fmla="*/ 333 h 333"/>
                <a:gd name="T4" fmla="*/ 316 w 623"/>
                <a:gd name="T5" fmla="*/ 52 h 333"/>
                <a:gd name="T6" fmla="*/ 623 w 623"/>
                <a:gd name="T7" fmla="*/ 143 h 333"/>
                <a:gd name="T8" fmla="*/ 302 w 623"/>
                <a:gd name="T9" fmla="*/ 1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33">
                  <a:moveTo>
                    <a:pt x="302" y="19"/>
                  </a:moveTo>
                  <a:cubicBezTo>
                    <a:pt x="133" y="44"/>
                    <a:pt x="0" y="166"/>
                    <a:pt x="0" y="333"/>
                  </a:cubicBezTo>
                  <a:cubicBezTo>
                    <a:pt x="39" y="189"/>
                    <a:pt x="159" y="75"/>
                    <a:pt x="316" y="52"/>
                  </a:cubicBezTo>
                  <a:cubicBezTo>
                    <a:pt x="431" y="35"/>
                    <a:pt x="542" y="72"/>
                    <a:pt x="623" y="143"/>
                  </a:cubicBezTo>
                  <a:cubicBezTo>
                    <a:pt x="552" y="38"/>
                    <a:pt x="436" y="0"/>
                    <a:pt x="302" y="1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59">
              <a:extLst>
                <a:ext uri="{FF2B5EF4-FFF2-40B4-BE49-F238E27FC236}">
                  <a16:creationId xmlns:a16="http://schemas.microsoft.com/office/drawing/2014/main" id="{0F5DFFA0-F6AF-9AE0-4221-2C26387CE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1788" y="3086101"/>
              <a:ext cx="1362075" cy="973138"/>
            </a:xfrm>
            <a:custGeom>
              <a:avLst/>
              <a:gdLst>
                <a:gd name="T0" fmla="*/ 565 w 652"/>
                <a:gd name="T1" fmla="*/ 0 h 466"/>
                <a:gd name="T2" fmla="*/ 545 w 652"/>
                <a:gd name="T3" fmla="*/ 108 h 466"/>
                <a:gd name="T4" fmla="*/ 574 w 652"/>
                <a:gd name="T5" fmla="*/ 95 h 466"/>
                <a:gd name="T6" fmla="*/ 565 w 652"/>
                <a:gd name="T7" fmla="*/ 0 h 466"/>
                <a:gd name="T8" fmla="*/ 640 w 652"/>
                <a:gd name="T9" fmla="*/ 129 h 466"/>
                <a:gd name="T10" fmla="*/ 561 w 652"/>
                <a:gd name="T11" fmla="*/ 240 h 466"/>
                <a:gd name="T12" fmla="*/ 489 w 652"/>
                <a:gd name="T13" fmla="*/ 216 h 466"/>
                <a:gd name="T14" fmla="*/ 469 w 652"/>
                <a:gd name="T15" fmla="*/ 240 h 466"/>
                <a:gd name="T16" fmla="*/ 457 w 652"/>
                <a:gd name="T17" fmla="*/ 234 h 466"/>
                <a:gd name="T18" fmla="*/ 467 w 652"/>
                <a:gd name="T19" fmla="*/ 242 h 466"/>
                <a:gd name="T20" fmla="*/ 320 w 652"/>
                <a:gd name="T21" fmla="*/ 344 h 466"/>
                <a:gd name="T22" fmla="*/ 0 w 652"/>
                <a:gd name="T23" fmla="*/ 324 h 466"/>
                <a:gd name="T24" fmla="*/ 367 w 652"/>
                <a:gd name="T25" fmla="*/ 417 h 466"/>
                <a:gd name="T26" fmla="*/ 518 w 652"/>
                <a:gd name="T27" fmla="*/ 287 h 466"/>
                <a:gd name="T28" fmla="*/ 576 w 652"/>
                <a:gd name="T29" fmla="*/ 264 h 466"/>
                <a:gd name="T30" fmla="*/ 640 w 652"/>
                <a:gd name="T31" fmla="*/ 12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2" h="466">
                  <a:moveTo>
                    <a:pt x="565" y="0"/>
                  </a:moveTo>
                  <a:cubicBezTo>
                    <a:pt x="564" y="37"/>
                    <a:pt x="557" y="73"/>
                    <a:pt x="545" y="108"/>
                  </a:cubicBezTo>
                  <a:cubicBezTo>
                    <a:pt x="554" y="103"/>
                    <a:pt x="564" y="98"/>
                    <a:pt x="574" y="95"/>
                  </a:cubicBezTo>
                  <a:cubicBezTo>
                    <a:pt x="575" y="63"/>
                    <a:pt x="572" y="31"/>
                    <a:pt x="565" y="0"/>
                  </a:cubicBezTo>
                  <a:close/>
                  <a:moveTo>
                    <a:pt x="640" y="129"/>
                  </a:moveTo>
                  <a:cubicBezTo>
                    <a:pt x="638" y="177"/>
                    <a:pt x="608" y="222"/>
                    <a:pt x="561" y="240"/>
                  </a:cubicBezTo>
                  <a:cubicBezTo>
                    <a:pt x="524" y="252"/>
                    <a:pt x="492" y="259"/>
                    <a:pt x="489" y="216"/>
                  </a:cubicBezTo>
                  <a:cubicBezTo>
                    <a:pt x="482" y="224"/>
                    <a:pt x="476" y="232"/>
                    <a:pt x="469" y="240"/>
                  </a:cubicBezTo>
                  <a:cubicBezTo>
                    <a:pt x="465" y="238"/>
                    <a:pt x="461" y="236"/>
                    <a:pt x="457" y="234"/>
                  </a:cubicBezTo>
                  <a:cubicBezTo>
                    <a:pt x="460" y="237"/>
                    <a:pt x="464" y="240"/>
                    <a:pt x="467" y="242"/>
                  </a:cubicBezTo>
                  <a:cubicBezTo>
                    <a:pt x="428" y="286"/>
                    <a:pt x="378" y="321"/>
                    <a:pt x="320" y="344"/>
                  </a:cubicBezTo>
                  <a:cubicBezTo>
                    <a:pt x="211" y="386"/>
                    <a:pt x="95" y="375"/>
                    <a:pt x="0" y="324"/>
                  </a:cubicBezTo>
                  <a:cubicBezTo>
                    <a:pt x="93" y="411"/>
                    <a:pt x="241" y="466"/>
                    <a:pt x="367" y="417"/>
                  </a:cubicBezTo>
                  <a:cubicBezTo>
                    <a:pt x="432" y="392"/>
                    <a:pt x="483" y="345"/>
                    <a:pt x="518" y="287"/>
                  </a:cubicBezTo>
                  <a:cubicBezTo>
                    <a:pt x="523" y="267"/>
                    <a:pt x="532" y="276"/>
                    <a:pt x="576" y="264"/>
                  </a:cubicBezTo>
                  <a:cubicBezTo>
                    <a:pt x="627" y="244"/>
                    <a:pt x="652" y="182"/>
                    <a:pt x="640" y="12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Oval 60">
              <a:extLst>
                <a:ext uri="{FF2B5EF4-FFF2-40B4-BE49-F238E27FC236}">
                  <a16:creationId xmlns:a16="http://schemas.microsoft.com/office/drawing/2014/main" id="{81220533-720E-151D-A286-53EF699D3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576" y="4618038"/>
              <a:ext cx="657225" cy="6572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61">
              <a:extLst>
                <a:ext uri="{FF2B5EF4-FFF2-40B4-BE49-F238E27FC236}">
                  <a16:creationId xmlns:a16="http://schemas.microsoft.com/office/drawing/2014/main" id="{162CDF5F-95C9-26BE-47CE-7BEE568B0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388" y="4632326"/>
              <a:ext cx="560388" cy="319088"/>
            </a:xfrm>
            <a:custGeom>
              <a:avLst/>
              <a:gdLst>
                <a:gd name="T0" fmla="*/ 125 w 268"/>
                <a:gd name="T1" fmla="*/ 8 h 153"/>
                <a:gd name="T2" fmla="*/ 0 w 268"/>
                <a:gd name="T3" fmla="*/ 153 h 153"/>
                <a:gd name="T4" fmla="*/ 137 w 268"/>
                <a:gd name="T5" fmla="*/ 40 h 153"/>
                <a:gd name="T6" fmla="*/ 268 w 268"/>
                <a:gd name="T7" fmla="*/ 71 h 153"/>
                <a:gd name="T8" fmla="*/ 125 w 268"/>
                <a:gd name="T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53">
                  <a:moveTo>
                    <a:pt x="125" y="8"/>
                  </a:moveTo>
                  <a:cubicBezTo>
                    <a:pt x="53" y="19"/>
                    <a:pt x="0" y="82"/>
                    <a:pt x="0" y="153"/>
                  </a:cubicBezTo>
                  <a:cubicBezTo>
                    <a:pt x="17" y="91"/>
                    <a:pt x="70" y="50"/>
                    <a:pt x="137" y="40"/>
                  </a:cubicBezTo>
                  <a:cubicBezTo>
                    <a:pt x="186" y="33"/>
                    <a:pt x="233" y="41"/>
                    <a:pt x="268" y="71"/>
                  </a:cubicBezTo>
                  <a:cubicBezTo>
                    <a:pt x="237" y="26"/>
                    <a:pt x="183" y="0"/>
                    <a:pt x="125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62">
              <a:extLst>
                <a:ext uri="{FF2B5EF4-FFF2-40B4-BE49-F238E27FC236}">
                  <a16:creationId xmlns:a16="http://schemas.microsoft.com/office/drawing/2014/main" id="{FE3D70A4-C7B6-2418-7D5B-3CD5EB58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401" y="4579938"/>
              <a:ext cx="560388" cy="298450"/>
            </a:xfrm>
            <a:custGeom>
              <a:avLst/>
              <a:gdLst>
                <a:gd name="T0" fmla="*/ 130 w 268"/>
                <a:gd name="T1" fmla="*/ 8 h 143"/>
                <a:gd name="T2" fmla="*/ 0 w 268"/>
                <a:gd name="T3" fmla="*/ 143 h 143"/>
                <a:gd name="T4" fmla="*/ 136 w 268"/>
                <a:gd name="T5" fmla="*/ 22 h 143"/>
                <a:gd name="T6" fmla="*/ 268 w 268"/>
                <a:gd name="T7" fmla="*/ 61 h 143"/>
                <a:gd name="T8" fmla="*/ 130 w 268"/>
                <a:gd name="T9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43">
                  <a:moveTo>
                    <a:pt x="130" y="8"/>
                  </a:moveTo>
                  <a:cubicBezTo>
                    <a:pt x="57" y="19"/>
                    <a:pt x="0" y="71"/>
                    <a:pt x="0" y="143"/>
                  </a:cubicBezTo>
                  <a:cubicBezTo>
                    <a:pt x="17" y="81"/>
                    <a:pt x="69" y="32"/>
                    <a:pt x="136" y="22"/>
                  </a:cubicBezTo>
                  <a:cubicBezTo>
                    <a:pt x="185" y="15"/>
                    <a:pt x="233" y="31"/>
                    <a:pt x="268" y="61"/>
                  </a:cubicBezTo>
                  <a:cubicBezTo>
                    <a:pt x="238" y="16"/>
                    <a:pt x="187" y="0"/>
                    <a:pt x="130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63">
              <a:extLst>
                <a:ext uri="{FF2B5EF4-FFF2-40B4-BE49-F238E27FC236}">
                  <a16:creationId xmlns:a16="http://schemas.microsoft.com/office/drawing/2014/main" id="{65E8DBB9-A923-149A-5271-8E6BFB527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563" y="4941888"/>
              <a:ext cx="541338" cy="417513"/>
            </a:xfrm>
            <a:custGeom>
              <a:avLst/>
              <a:gdLst>
                <a:gd name="T0" fmla="*/ 158 w 259"/>
                <a:gd name="T1" fmla="*/ 179 h 200"/>
                <a:gd name="T2" fmla="*/ 243 w 259"/>
                <a:gd name="T3" fmla="*/ 0 h 200"/>
                <a:gd name="T4" fmla="*/ 138 w 259"/>
                <a:gd name="T5" fmla="*/ 148 h 200"/>
                <a:gd name="T6" fmla="*/ 0 w 259"/>
                <a:gd name="T7" fmla="*/ 139 h 200"/>
                <a:gd name="T8" fmla="*/ 158 w 259"/>
                <a:gd name="T9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200">
                  <a:moveTo>
                    <a:pt x="158" y="179"/>
                  </a:moveTo>
                  <a:cubicBezTo>
                    <a:pt x="226" y="152"/>
                    <a:pt x="259" y="70"/>
                    <a:pt x="243" y="0"/>
                  </a:cubicBezTo>
                  <a:cubicBezTo>
                    <a:pt x="241" y="64"/>
                    <a:pt x="201" y="123"/>
                    <a:pt x="138" y="148"/>
                  </a:cubicBezTo>
                  <a:cubicBezTo>
                    <a:pt x="91" y="166"/>
                    <a:pt x="41" y="161"/>
                    <a:pt x="0" y="139"/>
                  </a:cubicBezTo>
                  <a:cubicBezTo>
                    <a:pt x="40" y="176"/>
                    <a:pt x="104" y="200"/>
                    <a:pt x="158" y="17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64">
              <a:extLst>
                <a:ext uri="{FF2B5EF4-FFF2-40B4-BE49-F238E27FC236}">
                  <a16:creationId xmlns:a16="http://schemas.microsoft.com/office/drawing/2014/main" id="{61F06683-2106-77E9-AAE8-B28B5A817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5476" y="4916488"/>
              <a:ext cx="554038" cy="355600"/>
            </a:xfrm>
            <a:custGeom>
              <a:avLst/>
              <a:gdLst>
                <a:gd name="T0" fmla="*/ 147 w 265"/>
                <a:gd name="T1" fmla="*/ 156 h 170"/>
                <a:gd name="T2" fmla="*/ 258 w 265"/>
                <a:gd name="T3" fmla="*/ 0 h 170"/>
                <a:gd name="T4" fmla="*/ 139 w 265"/>
                <a:gd name="T5" fmla="*/ 126 h 170"/>
                <a:gd name="T6" fmla="*/ 0 w 265"/>
                <a:gd name="T7" fmla="*/ 107 h 170"/>
                <a:gd name="T8" fmla="*/ 147 w 265"/>
                <a:gd name="T9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170">
                  <a:moveTo>
                    <a:pt x="147" y="156"/>
                  </a:moveTo>
                  <a:cubicBezTo>
                    <a:pt x="219" y="138"/>
                    <a:pt x="265" y="71"/>
                    <a:pt x="258" y="0"/>
                  </a:cubicBezTo>
                  <a:cubicBezTo>
                    <a:pt x="247" y="63"/>
                    <a:pt x="205" y="110"/>
                    <a:pt x="139" y="126"/>
                  </a:cubicBezTo>
                  <a:cubicBezTo>
                    <a:pt x="91" y="138"/>
                    <a:pt x="37" y="134"/>
                    <a:pt x="0" y="107"/>
                  </a:cubicBezTo>
                  <a:cubicBezTo>
                    <a:pt x="34" y="149"/>
                    <a:pt x="91" y="170"/>
                    <a:pt x="147" y="1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Oval 65">
              <a:extLst>
                <a:ext uri="{FF2B5EF4-FFF2-40B4-BE49-F238E27FC236}">
                  <a16:creationId xmlns:a16="http://schemas.microsoft.com/office/drawing/2014/main" id="{3EE6F3DE-DDBC-480E-92E0-69C8E47EC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3588" y="3548063"/>
              <a:ext cx="315913" cy="31273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" name="Freeform 66">
              <a:extLst>
                <a:ext uri="{FF2B5EF4-FFF2-40B4-BE49-F238E27FC236}">
                  <a16:creationId xmlns:a16="http://schemas.microsoft.com/office/drawing/2014/main" id="{E07A73BA-08E4-B0B7-1E75-E1B8FF4DC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88" y="3554413"/>
              <a:ext cx="266700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20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20"/>
                  </a:cubicBezTo>
                  <a:cubicBezTo>
                    <a:pt x="89" y="16"/>
                    <a:pt x="111" y="20"/>
                    <a:pt x="128" y="34"/>
                  </a:cubicBezTo>
                  <a:cubicBezTo>
                    <a:pt x="113" y="13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67">
              <a:extLst>
                <a:ext uri="{FF2B5EF4-FFF2-40B4-BE49-F238E27FC236}">
                  <a16:creationId xmlns:a16="http://schemas.microsoft.com/office/drawing/2014/main" id="{93ADD9E8-1AB6-D4C5-CAFF-516627E2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3529013"/>
              <a:ext cx="266700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4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2" y="16"/>
                    <a:pt x="64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68">
              <a:extLst>
                <a:ext uri="{FF2B5EF4-FFF2-40B4-BE49-F238E27FC236}">
                  <a16:creationId xmlns:a16="http://schemas.microsoft.com/office/drawing/2014/main" id="{C7C4A264-80C8-BCDB-4659-D57FBA8ED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1" y="3702051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5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3"/>
                    <a:pt x="123" y="33"/>
                    <a:pt x="116" y="0"/>
                  </a:cubicBezTo>
                  <a:cubicBezTo>
                    <a:pt x="114" y="30"/>
                    <a:pt x="95" y="59"/>
                    <a:pt x="65" y="70"/>
                  </a:cubicBezTo>
                  <a:cubicBezTo>
                    <a:pt x="43" y="79"/>
                    <a:pt x="19" y="77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69">
              <a:extLst>
                <a:ext uri="{FF2B5EF4-FFF2-40B4-BE49-F238E27FC236}">
                  <a16:creationId xmlns:a16="http://schemas.microsoft.com/office/drawing/2014/main" id="{CFB54187-95C1-F69D-9C5A-B866886F4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863" y="3689351"/>
              <a:ext cx="265113" cy="169863"/>
            </a:xfrm>
            <a:custGeom>
              <a:avLst/>
              <a:gdLst>
                <a:gd name="T0" fmla="*/ 71 w 127"/>
                <a:gd name="T1" fmla="*/ 75 h 81"/>
                <a:gd name="T2" fmla="*/ 124 w 127"/>
                <a:gd name="T3" fmla="*/ 0 h 81"/>
                <a:gd name="T4" fmla="*/ 67 w 127"/>
                <a:gd name="T5" fmla="*/ 60 h 81"/>
                <a:gd name="T6" fmla="*/ 0 w 127"/>
                <a:gd name="T7" fmla="*/ 51 h 81"/>
                <a:gd name="T8" fmla="*/ 71 w 127"/>
                <a:gd name="T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1">
                  <a:moveTo>
                    <a:pt x="71" y="75"/>
                  </a:moveTo>
                  <a:cubicBezTo>
                    <a:pt x="105" y="66"/>
                    <a:pt x="127" y="34"/>
                    <a:pt x="124" y="0"/>
                  </a:cubicBezTo>
                  <a:cubicBezTo>
                    <a:pt x="119" y="30"/>
                    <a:pt x="99" y="53"/>
                    <a:pt x="67" y="60"/>
                  </a:cubicBezTo>
                  <a:cubicBezTo>
                    <a:pt x="44" y="66"/>
                    <a:pt x="18" y="64"/>
                    <a:pt x="0" y="51"/>
                  </a:cubicBezTo>
                  <a:cubicBezTo>
                    <a:pt x="17" y="71"/>
                    <a:pt x="44" y="81"/>
                    <a:pt x="71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Oval 70">
              <a:extLst>
                <a:ext uri="{FF2B5EF4-FFF2-40B4-BE49-F238E27FC236}">
                  <a16:creationId xmlns:a16="http://schemas.microsoft.com/office/drawing/2014/main" id="{784506E7-A1E9-B526-A421-DE960D884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1500188"/>
              <a:ext cx="593725" cy="5937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71">
              <a:extLst>
                <a:ext uri="{FF2B5EF4-FFF2-40B4-BE49-F238E27FC236}">
                  <a16:creationId xmlns:a16="http://schemas.microsoft.com/office/drawing/2014/main" id="{9FE421F2-45BD-1F5A-77D0-F12AC7BCE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338" y="1512888"/>
              <a:ext cx="504825" cy="287338"/>
            </a:xfrm>
            <a:custGeom>
              <a:avLst/>
              <a:gdLst>
                <a:gd name="T0" fmla="*/ 113 w 241"/>
                <a:gd name="T1" fmla="*/ 8 h 138"/>
                <a:gd name="T2" fmla="*/ 0 w 241"/>
                <a:gd name="T3" fmla="*/ 138 h 138"/>
                <a:gd name="T4" fmla="*/ 123 w 241"/>
                <a:gd name="T5" fmla="*/ 37 h 138"/>
                <a:gd name="T6" fmla="*/ 241 w 241"/>
                <a:gd name="T7" fmla="*/ 65 h 138"/>
                <a:gd name="T8" fmla="*/ 113 w 241"/>
                <a:gd name="T9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38">
                  <a:moveTo>
                    <a:pt x="113" y="8"/>
                  </a:moveTo>
                  <a:cubicBezTo>
                    <a:pt x="47" y="17"/>
                    <a:pt x="0" y="74"/>
                    <a:pt x="0" y="138"/>
                  </a:cubicBezTo>
                  <a:cubicBezTo>
                    <a:pt x="15" y="83"/>
                    <a:pt x="62" y="45"/>
                    <a:pt x="123" y="37"/>
                  </a:cubicBezTo>
                  <a:cubicBezTo>
                    <a:pt x="167" y="30"/>
                    <a:pt x="209" y="37"/>
                    <a:pt x="241" y="65"/>
                  </a:cubicBezTo>
                  <a:cubicBezTo>
                    <a:pt x="214" y="24"/>
                    <a:pt x="164" y="0"/>
                    <a:pt x="113" y="8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72">
              <a:extLst>
                <a:ext uri="{FF2B5EF4-FFF2-40B4-BE49-F238E27FC236}">
                  <a16:creationId xmlns:a16="http://schemas.microsoft.com/office/drawing/2014/main" id="{A1373668-17B3-E8F1-6671-D46503376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1465263"/>
              <a:ext cx="503238" cy="268288"/>
            </a:xfrm>
            <a:custGeom>
              <a:avLst/>
              <a:gdLst>
                <a:gd name="T0" fmla="*/ 117 w 241"/>
                <a:gd name="T1" fmla="*/ 8 h 129"/>
                <a:gd name="T2" fmla="*/ 0 w 241"/>
                <a:gd name="T3" fmla="*/ 129 h 129"/>
                <a:gd name="T4" fmla="*/ 122 w 241"/>
                <a:gd name="T5" fmla="*/ 21 h 129"/>
                <a:gd name="T6" fmla="*/ 241 w 241"/>
                <a:gd name="T7" fmla="*/ 56 h 129"/>
                <a:gd name="T8" fmla="*/ 117 w 241"/>
                <a:gd name="T9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29">
                  <a:moveTo>
                    <a:pt x="117" y="8"/>
                  </a:moveTo>
                  <a:cubicBezTo>
                    <a:pt x="51" y="18"/>
                    <a:pt x="0" y="65"/>
                    <a:pt x="0" y="129"/>
                  </a:cubicBezTo>
                  <a:cubicBezTo>
                    <a:pt x="15" y="74"/>
                    <a:pt x="62" y="29"/>
                    <a:pt x="122" y="21"/>
                  </a:cubicBezTo>
                  <a:cubicBezTo>
                    <a:pt x="167" y="14"/>
                    <a:pt x="210" y="28"/>
                    <a:pt x="241" y="56"/>
                  </a:cubicBezTo>
                  <a:cubicBezTo>
                    <a:pt x="214" y="15"/>
                    <a:pt x="169" y="0"/>
                    <a:pt x="117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73">
              <a:extLst>
                <a:ext uri="{FF2B5EF4-FFF2-40B4-BE49-F238E27FC236}">
                  <a16:creationId xmlns:a16="http://schemas.microsoft.com/office/drawing/2014/main" id="{B713C94F-0132-EFCD-CC4D-9EE002F37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813" y="1792288"/>
              <a:ext cx="487363" cy="376238"/>
            </a:xfrm>
            <a:custGeom>
              <a:avLst/>
              <a:gdLst>
                <a:gd name="T0" fmla="*/ 142 w 233"/>
                <a:gd name="T1" fmla="*/ 161 h 180"/>
                <a:gd name="T2" fmla="*/ 219 w 233"/>
                <a:gd name="T3" fmla="*/ 0 h 180"/>
                <a:gd name="T4" fmla="*/ 124 w 233"/>
                <a:gd name="T5" fmla="*/ 133 h 180"/>
                <a:gd name="T6" fmla="*/ 0 w 233"/>
                <a:gd name="T7" fmla="*/ 125 h 180"/>
                <a:gd name="T8" fmla="*/ 142 w 233"/>
                <a:gd name="T9" fmla="*/ 16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80">
                  <a:moveTo>
                    <a:pt x="142" y="161"/>
                  </a:moveTo>
                  <a:cubicBezTo>
                    <a:pt x="204" y="137"/>
                    <a:pt x="233" y="62"/>
                    <a:pt x="219" y="0"/>
                  </a:cubicBezTo>
                  <a:cubicBezTo>
                    <a:pt x="216" y="57"/>
                    <a:pt x="181" y="111"/>
                    <a:pt x="124" y="133"/>
                  </a:cubicBezTo>
                  <a:cubicBezTo>
                    <a:pt x="82" y="149"/>
                    <a:pt x="37" y="145"/>
                    <a:pt x="0" y="125"/>
                  </a:cubicBezTo>
                  <a:cubicBezTo>
                    <a:pt x="36" y="159"/>
                    <a:pt x="93" y="180"/>
                    <a:pt x="142" y="16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74">
              <a:extLst>
                <a:ext uri="{FF2B5EF4-FFF2-40B4-BE49-F238E27FC236}">
                  <a16:creationId xmlns:a16="http://schemas.microsoft.com/office/drawing/2014/main" id="{DF8DA25C-60B4-A420-9ED6-C81E84161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1770063"/>
              <a:ext cx="498475" cy="319088"/>
            </a:xfrm>
            <a:custGeom>
              <a:avLst/>
              <a:gdLst>
                <a:gd name="T0" fmla="*/ 133 w 239"/>
                <a:gd name="T1" fmla="*/ 140 h 153"/>
                <a:gd name="T2" fmla="*/ 233 w 239"/>
                <a:gd name="T3" fmla="*/ 0 h 153"/>
                <a:gd name="T4" fmla="*/ 126 w 239"/>
                <a:gd name="T5" fmla="*/ 114 h 153"/>
                <a:gd name="T6" fmla="*/ 0 w 239"/>
                <a:gd name="T7" fmla="*/ 96 h 153"/>
                <a:gd name="T8" fmla="*/ 133 w 239"/>
                <a:gd name="T9" fmla="*/ 14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3">
                  <a:moveTo>
                    <a:pt x="133" y="140"/>
                  </a:moveTo>
                  <a:cubicBezTo>
                    <a:pt x="198" y="125"/>
                    <a:pt x="239" y="64"/>
                    <a:pt x="233" y="0"/>
                  </a:cubicBezTo>
                  <a:cubicBezTo>
                    <a:pt x="224" y="56"/>
                    <a:pt x="185" y="99"/>
                    <a:pt x="126" y="114"/>
                  </a:cubicBezTo>
                  <a:cubicBezTo>
                    <a:pt x="82" y="124"/>
                    <a:pt x="34" y="121"/>
                    <a:pt x="0" y="96"/>
                  </a:cubicBezTo>
                  <a:cubicBezTo>
                    <a:pt x="31" y="134"/>
                    <a:pt x="83" y="153"/>
                    <a:pt x="133" y="1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Oval 75">
              <a:extLst>
                <a:ext uri="{FF2B5EF4-FFF2-40B4-BE49-F238E27FC236}">
                  <a16:creationId xmlns:a16="http://schemas.microsoft.com/office/drawing/2014/main" id="{8954F02C-B205-5ADD-E379-847A16C07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113" y="1187451"/>
              <a:ext cx="315913" cy="3143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76">
              <a:extLst>
                <a:ext uri="{FF2B5EF4-FFF2-40B4-BE49-F238E27FC236}">
                  <a16:creationId xmlns:a16="http://schemas.microsoft.com/office/drawing/2014/main" id="{BD7008FF-A325-E18F-B234-BBD2C49C7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195388"/>
              <a:ext cx="268288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19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19"/>
                  </a:cubicBezTo>
                  <a:cubicBezTo>
                    <a:pt x="89" y="16"/>
                    <a:pt x="111" y="19"/>
                    <a:pt x="128" y="34"/>
                  </a:cubicBezTo>
                  <a:cubicBezTo>
                    <a:pt x="113" y="12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77">
              <a:extLst>
                <a:ext uri="{FF2B5EF4-FFF2-40B4-BE49-F238E27FC236}">
                  <a16:creationId xmlns:a16="http://schemas.microsoft.com/office/drawing/2014/main" id="{8209E85A-BF58-D212-5DD1-A626A8D9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113" y="1169988"/>
              <a:ext cx="268288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5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3" y="15"/>
                    <a:pt x="65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78">
              <a:extLst>
                <a:ext uri="{FF2B5EF4-FFF2-40B4-BE49-F238E27FC236}">
                  <a16:creationId xmlns:a16="http://schemas.microsoft.com/office/drawing/2014/main" id="{EB1C1583-C440-762A-BE28-28C0C7FC5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5313" y="1343026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6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2"/>
                    <a:pt x="123" y="33"/>
                    <a:pt x="116" y="0"/>
                  </a:cubicBezTo>
                  <a:cubicBezTo>
                    <a:pt x="115" y="30"/>
                    <a:pt x="96" y="58"/>
                    <a:pt x="66" y="70"/>
                  </a:cubicBezTo>
                  <a:cubicBezTo>
                    <a:pt x="43" y="79"/>
                    <a:pt x="20" y="76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79">
              <a:extLst>
                <a:ext uri="{FF2B5EF4-FFF2-40B4-BE49-F238E27FC236}">
                  <a16:creationId xmlns:a16="http://schemas.microsoft.com/office/drawing/2014/main" id="{66646B88-6C8A-B38B-5F85-760A42841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1330326"/>
              <a:ext cx="263525" cy="169863"/>
            </a:xfrm>
            <a:custGeom>
              <a:avLst/>
              <a:gdLst>
                <a:gd name="T0" fmla="*/ 70 w 126"/>
                <a:gd name="T1" fmla="*/ 74 h 81"/>
                <a:gd name="T2" fmla="*/ 123 w 126"/>
                <a:gd name="T3" fmla="*/ 0 h 81"/>
                <a:gd name="T4" fmla="*/ 66 w 126"/>
                <a:gd name="T5" fmla="*/ 60 h 81"/>
                <a:gd name="T6" fmla="*/ 0 w 126"/>
                <a:gd name="T7" fmla="*/ 51 h 81"/>
                <a:gd name="T8" fmla="*/ 70 w 126"/>
                <a:gd name="T9" fmla="*/ 7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1">
                  <a:moveTo>
                    <a:pt x="70" y="74"/>
                  </a:moveTo>
                  <a:cubicBezTo>
                    <a:pt x="104" y="66"/>
                    <a:pt x="126" y="34"/>
                    <a:pt x="123" y="0"/>
                  </a:cubicBezTo>
                  <a:cubicBezTo>
                    <a:pt x="118" y="30"/>
                    <a:pt x="98" y="52"/>
                    <a:pt x="66" y="60"/>
                  </a:cubicBezTo>
                  <a:cubicBezTo>
                    <a:pt x="43" y="66"/>
                    <a:pt x="18" y="64"/>
                    <a:pt x="0" y="51"/>
                  </a:cubicBezTo>
                  <a:cubicBezTo>
                    <a:pt x="16" y="71"/>
                    <a:pt x="43" y="81"/>
                    <a:pt x="70" y="7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80">
              <a:extLst>
                <a:ext uri="{FF2B5EF4-FFF2-40B4-BE49-F238E27FC236}">
                  <a16:creationId xmlns:a16="http://schemas.microsoft.com/office/drawing/2014/main" id="{1C057C6A-823D-4131-9E0F-92049D26F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6" y="3679826"/>
              <a:ext cx="474663" cy="547688"/>
            </a:xfrm>
            <a:custGeom>
              <a:avLst/>
              <a:gdLst>
                <a:gd name="T0" fmla="*/ 214 w 227"/>
                <a:gd name="T1" fmla="*/ 151 h 262"/>
                <a:gd name="T2" fmla="*/ 90 w 227"/>
                <a:gd name="T3" fmla="*/ 251 h 262"/>
                <a:gd name="T4" fmla="*/ 13 w 227"/>
                <a:gd name="T5" fmla="*/ 111 h 262"/>
                <a:gd name="T6" fmla="*/ 137 w 227"/>
                <a:gd name="T7" fmla="*/ 11 h 262"/>
                <a:gd name="T8" fmla="*/ 214 w 227"/>
                <a:gd name="T9" fmla="*/ 15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62">
                  <a:moveTo>
                    <a:pt x="214" y="151"/>
                  </a:moveTo>
                  <a:cubicBezTo>
                    <a:pt x="201" y="217"/>
                    <a:pt x="145" y="262"/>
                    <a:pt x="90" y="251"/>
                  </a:cubicBezTo>
                  <a:cubicBezTo>
                    <a:pt x="34" y="240"/>
                    <a:pt x="0" y="177"/>
                    <a:pt x="13" y="111"/>
                  </a:cubicBezTo>
                  <a:cubicBezTo>
                    <a:pt x="26" y="45"/>
                    <a:pt x="82" y="0"/>
                    <a:pt x="137" y="11"/>
                  </a:cubicBezTo>
                  <a:cubicBezTo>
                    <a:pt x="193" y="22"/>
                    <a:pt x="227" y="85"/>
                    <a:pt x="214" y="151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004287D3-A0FE-EE01-5756-A653B4749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5288" y="3719513"/>
              <a:ext cx="384175" cy="200025"/>
            </a:xfrm>
            <a:custGeom>
              <a:avLst/>
              <a:gdLst>
                <a:gd name="T0" fmla="*/ 102 w 184"/>
                <a:gd name="T1" fmla="*/ 2 h 96"/>
                <a:gd name="T2" fmla="*/ 0 w 184"/>
                <a:gd name="T3" fmla="*/ 96 h 96"/>
                <a:gd name="T4" fmla="*/ 105 w 184"/>
                <a:gd name="T5" fmla="*/ 27 h 96"/>
                <a:gd name="T6" fmla="*/ 184 w 184"/>
                <a:gd name="T7" fmla="*/ 68 h 96"/>
                <a:gd name="T8" fmla="*/ 102 w 184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96">
                  <a:moveTo>
                    <a:pt x="102" y="2"/>
                  </a:moveTo>
                  <a:cubicBezTo>
                    <a:pt x="54" y="0"/>
                    <a:pt x="11" y="41"/>
                    <a:pt x="0" y="96"/>
                  </a:cubicBezTo>
                  <a:cubicBezTo>
                    <a:pt x="20" y="51"/>
                    <a:pt x="60" y="26"/>
                    <a:pt x="105" y="27"/>
                  </a:cubicBezTo>
                  <a:cubicBezTo>
                    <a:pt x="137" y="28"/>
                    <a:pt x="166" y="40"/>
                    <a:pt x="184" y="68"/>
                  </a:cubicBezTo>
                  <a:cubicBezTo>
                    <a:pt x="171" y="30"/>
                    <a:pt x="140" y="3"/>
                    <a:pt x="102" y="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82">
              <a:extLst>
                <a:ext uri="{FF2B5EF4-FFF2-40B4-BE49-F238E27FC236}">
                  <a16:creationId xmlns:a16="http://schemas.microsoft.com/office/drawing/2014/main" id="{8BF75E47-6155-0AD6-28A5-8317F9107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676651"/>
              <a:ext cx="384175" cy="182563"/>
            </a:xfrm>
            <a:custGeom>
              <a:avLst/>
              <a:gdLst>
                <a:gd name="T0" fmla="*/ 104 w 184"/>
                <a:gd name="T1" fmla="*/ 1 h 87"/>
                <a:gd name="T2" fmla="*/ 0 w 184"/>
                <a:gd name="T3" fmla="*/ 87 h 87"/>
                <a:gd name="T4" fmla="*/ 105 w 184"/>
                <a:gd name="T5" fmla="*/ 13 h 87"/>
                <a:gd name="T6" fmla="*/ 184 w 184"/>
                <a:gd name="T7" fmla="*/ 59 h 87"/>
                <a:gd name="T8" fmla="*/ 104 w 184"/>
                <a:gd name="T9" fmla="*/ 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87">
                  <a:moveTo>
                    <a:pt x="104" y="1"/>
                  </a:moveTo>
                  <a:cubicBezTo>
                    <a:pt x="56" y="0"/>
                    <a:pt x="11" y="33"/>
                    <a:pt x="0" y="87"/>
                  </a:cubicBezTo>
                  <a:cubicBezTo>
                    <a:pt x="20" y="42"/>
                    <a:pt x="61" y="12"/>
                    <a:pt x="105" y="13"/>
                  </a:cubicBezTo>
                  <a:cubicBezTo>
                    <a:pt x="138" y="14"/>
                    <a:pt x="166" y="32"/>
                    <a:pt x="184" y="59"/>
                  </a:cubicBezTo>
                  <a:cubicBezTo>
                    <a:pt x="171" y="21"/>
                    <a:pt x="142" y="2"/>
                    <a:pt x="104" y="1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83">
              <a:extLst>
                <a:ext uri="{FF2B5EF4-FFF2-40B4-BE49-F238E27FC236}">
                  <a16:creationId xmlns:a16="http://schemas.microsoft.com/office/drawing/2014/main" id="{9078A25B-EE96-D064-711D-2193CC3E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6563" y="3992563"/>
              <a:ext cx="366713" cy="280988"/>
            </a:xfrm>
            <a:custGeom>
              <a:avLst/>
              <a:gdLst>
                <a:gd name="T0" fmla="*/ 94 w 176"/>
                <a:gd name="T1" fmla="*/ 125 h 134"/>
                <a:gd name="T2" fmla="*/ 176 w 176"/>
                <a:gd name="T3" fmla="*/ 0 h 134"/>
                <a:gd name="T4" fmla="*/ 86 w 176"/>
                <a:gd name="T5" fmla="*/ 99 h 134"/>
                <a:gd name="T6" fmla="*/ 0 w 176"/>
                <a:gd name="T7" fmla="*/ 75 h 134"/>
                <a:gd name="T8" fmla="*/ 94 w 176"/>
                <a:gd name="T9" fmla="*/ 1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34">
                  <a:moveTo>
                    <a:pt x="94" y="125"/>
                  </a:moveTo>
                  <a:cubicBezTo>
                    <a:pt x="142" y="114"/>
                    <a:pt x="175" y="55"/>
                    <a:pt x="176" y="0"/>
                  </a:cubicBezTo>
                  <a:cubicBezTo>
                    <a:pt x="165" y="48"/>
                    <a:pt x="130" y="88"/>
                    <a:pt x="86" y="99"/>
                  </a:cubicBezTo>
                  <a:cubicBezTo>
                    <a:pt x="54" y="106"/>
                    <a:pt x="23" y="96"/>
                    <a:pt x="0" y="75"/>
                  </a:cubicBezTo>
                  <a:cubicBezTo>
                    <a:pt x="19" y="108"/>
                    <a:pt x="56" y="134"/>
                    <a:pt x="94" y="12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84">
              <a:extLst>
                <a:ext uri="{FF2B5EF4-FFF2-40B4-BE49-F238E27FC236}">
                  <a16:creationId xmlns:a16="http://schemas.microsoft.com/office/drawing/2014/main" id="{26BBF252-398C-CE09-2B95-C002302B9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401" y="3967163"/>
              <a:ext cx="379413" cy="228600"/>
            </a:xfrm>
            <a:custGeom>
              <a:avLst/>
              <a:gdLst>
                <a:gd name="T0" fmla="*/ 87 w 181"/>
                <a:gd name="T1" fmla="*/ 105 h 109"/>
                <a:gd name="T2" fmla="*/ 181 w 181"/>
                <a:gd name="T3" fmla="*/ 0 h 109"/>
                <a:gd name="T4" fmla="*/ 86 w 181"/>
                <a:gd name="T5" fmla="*/ 81 h 109"/>
                <a:gd name="T6" fmla="*/ 0 w 181"/>
                <a:gd name="T7" fmla="*/ 49 h 109"/>
                <a:gd name="T8" fmla="*/ 87 w 181"/>
                <a:gd name="T9" fmla="*/ 10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09">
                  <a:moveTo>
                    <a:pt x="87" y="105"/>
                  </a:moveTo>
                  <a:cubicBezTo>
                    <a:pt x="135" y="101"/>
                    <a:pt x="175" y="55"/>
                    <a:pt x="181" y="0"/>
                  </a:cubicBezTo>
                  <a:cubicBezTo>
                    <a:pt x="165" y="47"/>
                    <a:pt x="131" y="77"/>
                    <a:pt x="86" y="81"/>
                  </a:cubicBezTo>
                  <a:cubicBezTo>
                    <a:pt x="54" y="84"/>
                    <a:pt x="20" y="74"/>
                    <a:pt x="0" y="49"/>
                  </a:cubicBezTo>
                  <a:cubicBezTo>
                    <a:pt x="16" y="85"/>
                    <a:pt x="49" y="109"/>
                    <a:pt x="87" y="10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Oval 85">
              <a:extLst>
                <a:ext uri="{FF2B5EF4-FFF2-40B4-BE49-F238E27FC236}">
                  <a16:creationId xmlns:a16="http://schemas.microsoft.com/office/drawing/2014/main" id="{351EFFFF-D81F-7FD9-AD08-4E0ED3927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3117851"/>
              <a:ext cx="495300" cy="496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86">
              <a:extLst>
                <a:ext uri="{FF2B5EF4-FFF2-40B4-BE49-F238E27FC236}">
                  <a16:creationId xmlns:a16="http://schemas.microsoft.com/office/drawing/2014/main" id="{5899582E-4FF9-1D6F-1C12-4838366CA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3676" y="3405188"/>
              <a:ext cx="1393825" cy="492125"/>
            </a:xfrm>
            <a:custGeom>
              <a:avLst/>
              <a:gdLst>
                <a:gd name="T0" fmla="*/ 667 w 667"/>
                <a:gd name="T1" fmla="*/ 0 h 235"/>
                <a:gd name="T2" fmla="*/ 529 w 667"/>
                <a:gd name="T3" fmla="*/ 60 h 235"/>
                <a:gd name="T4" fmla="*/ 332 w 667"/>
                <a:gd name="T5" fmla="*/ 156 h 235"/>
                <a:gd name="T6" fmla="*/ 0 w 667"/>
                <a:gd name="T7" fmla="*/ 93 h 235"/>
                <a:gd name="T8" fmla="*/ 367 w 667"/>
                <a:gd name="T9" fmla="*/ 186 h 235"/>
                <a:gd name="T10" fmla="*/ 530 w 667"/>
                <a:gd name="T11" fmla="*/ 77 h 235"/>
                <a:gd name="T12" fmla="*/ 594 w 667"/>
                <a:gd name="T13" fmla="*/ 87 h 235"/>
                <a:gd name="T14" fmla="*/ 667 w 667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7" h="235">
                  <a:moveTo>
                    <a:pt x="667" y="0"/>
                  </a:moveTo>
                  <a:cubicBezTo>
                    <a:pt x="665" y="48"/>
                    <a:pt x="586" y="69"/>
                    <a:pt x="529" y="60"/>
                  </a:cubicBezTo>
                  <a:cubicBezTo>
                    <a:pt x="462" y="107"/>
                    <a:pt x="423" y="119"/>
                    <a:pt x="332" y="156"/>
                  </a:cubicBezTo>
                  <a:cubicBezTo>
                    <a:pt x="202" y="182"/>
                    <a:pt x="95" y="144"/>
                    <a:pt x="0" y="93"/>
                  </a:cubicBezTo>
                  <a:cubicBezTo>
                    <a:pt x="93" y="180"/>
                    <a:pt x="241" y="235"/>
                    <a:pt x="367" y="186"/>
                  </a:cubicBezTo>
                  <a:cubicBezTo>
                    <a:pt x="432" y="160"/>
                    <a:pt x="495" y="135"/>
                    <a:pt x="530" y="77"/>
                  </a:cubicBezTo>
                  <a:cubicBezTo>
                    <a:pt x="548" y="79"/>
                    <a:pt x="561" y="89"/>
                    <a:pt x="594" y="87"/>
                  </a:cubicBezTo>
                  <a:cubicBezTo>
                    <a:pt x="615" y="89"/>
                    <a:pt x="667" y="95"/>
                    <a:pt x="667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Oval 87">
              <a:extLst>
                <a:ext uri="{FF2B5EF4-FFF2-40B4-BE49-F238E27FC236}">
                  <a16:creationId xmlns:a16="http://schemas.microsoft.com/office/drawing/2014/main" id="{3B7DB92D-B4D5-4C58-48A4-39D3267AD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6051" y="3814763"/>
              <a:ext cx="620713" cy="622300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88">
              <a:extLst>
                <a:ext uri="{FF2B5EF4-FFF2-40B4-BE49-F238E27FC236}">
                  <a16:creationId xmlns:a16="http://schemas.microsoft.com/office/drawing/2014/main" id="{13B78DA0-F0B2-F936-575F-488284F3B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8276" y="3829051"/>
              <a:ext cx="528638" cy="303213"/>
            </a:xfrm>
            <a:custGeom>
              <a:avLst/>
              <a:gdLst>
                <a:gd name="T0" fmla="*/ 118 w 253"/>
                <a:gd name="T1" fmla="*/ 8 h 145"/>
                <a:gd name="T2" fmla="*/ 0 w 253"/>
                <a:gd name="T3" fmla="*/ 145 h 145"/>
                <a:gd name="T4" fmla="*/ 129 w 253"/>
                <a:gd name="T5" fmla="*/ 39 h 145"/>
                <a:gd name="T6" fmla="*/ 253 w 253"/>
                <a:gd name="T7" fmla="*/ 68 h 145"/>
                <a:gd name="T8" fmla="*/ 118 w 253"/>
                <a:gd name="T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45">
                  <a:moveTo>
                    <a:pt x="118" y="8"/>
                  </a:moveTo>
                  <a:cubicBezTo>
                    <a:pt x="49" y="18"/>
                    <a:pt x="0" y="77"/>
                    <a:pt x="0" y="145"/>
                  </a:cubicBezTo>
                  <a:cubicBezTo>
                    <a:pt x="16" y="87"/>
                    <a:pt x="66" y="48"/>
                    <a:pt x="129" y="39"/>
                  </a:cubicBezTo>
                  <a:cubicBezTo>
                    <a:pt x="176" y="32"/>
                    <a:pt x="220" y="39"/>
                    <a:pt x="253" y="68"/>
                  </a:cubicBezTo>
                  <a:cubicBezTo>
                    <a:pt x="224" y="25"/>
                    <a:pt x="172" y="0"/>
                    <a:pt x="118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89">
              <a:extLst>
                <a:ext uri="{FF2B5EF4-FFF2-40B4-BE49-F238E27FC236}">
                  <a16:creationId xmlns:a16="http://schemas.microsoft.com/office/drawing/2014/main" id="{FB33DEAD-2A3D-36BB-A06A-CC51B773B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6" y="3779838"/>
              <a:ext cx="528638" cy="282575"/>
            </a:xfrm>
            <a:custGeom>
              <a:avLst/>
              <a:gdLst>
                <a:gd name="T0" fmla="*/ 122 w 253"/>
                <a:gd name="T1" fmla="*/ 8 h 135"/>
                <a:gd name="T2" fmla="*/ 0 w 253"/>
                <a:gd name="T3" fmla="*/ 135 h 135"/>
                <a:gd name="T4" fmla="*/ 128 w 253"/>
                <a:gd name="T5" fmla="*/ 22 h 135"/>
                <a:gd name="T6" fmla="*/ 253 w 253"/>
                <a:gd name="T7" fmla="*/ 58 h 135"/>
                <a:gd name="T8" fmla="*/ 122 w 253"/>
                <a:gd name="T9" fmla="*/ 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35">
                  <a:moveTo>
                    <a:pt x="122" y="8"/>
                  </a:moveTo>
                  <a:cubicBezTo>
                    <a:pt x="54" y="19"/>
                    <a:pt x="0" y="68"/>
                    <a:pt x="0" y="135"/>
                  </a:cubicBezTo>
                  <a:cubicBezTo>
                    <a:pt x="16" y="77"/>
                    <a:pt x="64" y="31"/>
                    <a:pt x="128" y="22"/>
                  </a:cubicBezTo>
                  <a:cubicBezTo>
                    <a:pt x="175" y="15"/>
                    <a:pt x="219" y="30"/>
                    <a:pt x="253" y="58"/>
                  </a:cubicBezTo>
                  <a:cubicBezTo>
                    <a:pt x="224" y="16"/>
                    <a:pt x="176" y="0"/>
                    <a:pt x="122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90">
              <a:extLst>
                <a:ext uri="{FF2B5EF4-FFF2-40B4-BE49-F238E27FC236}">
                  <a16:creationId xmlns:a16="http://schemas.microsoft.com/office/drawing/2014/main" id="{1F673276-7C79-1857-6E95-60B85F6A3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101" y="4122738"/>
              <a:ext cx="509588" cy="393700"/>
            </a:xfrm>
            <a:custGeom>
              <a:avLst/>
              <a:gdLst>
                <a:gd name="T0" fmla="*/ 148 w 244"/>
                <a:gd name="T1" fmla="*/ 169 h 189"/>
                <a:gd name="T2" fmla="*/ 229 w 244"/>
                <a:gd name="T3" fmla="*/ 0 h 189"/>
                <a:gd name="T4" fmla="*/ 130 w 244"/>
                <a:gd name="T5" fmla="*/ 139 h 189"/>
                <a:gd name="T6" fmla="*/ 0 w 244"/>
                <a:gd name="T7" fmla="*/ 131 h 189"/>
                <a:gd name="T8" fmla="*/ 148 w 244"/>
                <a:gd name="T9" fmla="*/ 16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89">
                  <a:moveTo>
                    <a:pt x="148" y="169"/>
                  </a:moveTo>
                  <a:cubicBezTo>
                    <a:pt x="213" y="144"/>
                    <a:pt x="244" y="66"/>
                    <a:pt x="229" y="0"/>
                  </a:cubicBezTo>
                  <a:cubicBezTo>
                    <a:pt x="227" y="60"/>
                    <a:pt x="189" y="116"/>
                    <a:pt x="130" y="139"/>
                  </a:cubicBezTo>
                  <a:cubicBezTo>
                    <a:pt x="86" y="156"/>
                    <a:pt x="38" y="152"/>
                    <a:pt x="0" y="131"/>
                  </a:cubicBezTo>
                  <a:cubicBezTo>
                    <a:pt x="37" y="166"/>
                    <a:pt x="97" y="189"/>
                    <a:pt x="148" y="16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91">
              <a:extLst>
                <a:ext uri="{FF2B5EF4-FFF2-40B4-BE49-F238E27FC236}">
                  <a16:creationId xmlns:a16="http://schemas.microsoft.com/office/drawing/2014/main" id="{60FA131A-33EA-E098-84F2-4C58DAABF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601" y="4098926"/>
              <a:ext cx="522288" cy="334963"/>
            </a:xfrm>
            <a:custGeom>
              <a:avLst/>
              <a:gdLst>
                <a:gd name="T0" fmla="*/ 139 w 250"/>
                <a:gd name="T1" fmla="*/ 147 h 160"/>
                <a:gd name="T2" fmla="*/ 244 w 250"/>
                <a:gd name="T3" fmla="*/ 0 h 160"/>
                <a:gd name="T4" fmla="*/ 132 w 250"/>
                <a:gd name="T5" fmla="*/ 119 h 160"/>
                <a:gd name="T6" fmla="*/ 0 w 250"/>
                <a:gd name="T7" fmla="*/ 101 h 160"/>
                <a:gd name="T8" fmla="*/ 139 w 250"/>
                <a:gd name="T9" fmla="*/ 14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60">
                  <a:moveTo>
                    <a:pt x="139" y="147"/>
                  </a:moveTo>
                  <a:cubicBezTo>
                    <a:pt x="207" y="130"/>
                    <a:pt x="250" y="67"/>
                    <a:pt x="244" y="0"/>
                  </a:cubicBezTo>
                  <a:cubicBezTo>
                    <a:pt x="234" y="59"/>
                    <a:pt x="194" y="103"/>
                    <a:pt x="132" y="119"/>
                  </a:cubicBezTo>
                  <a:cubicBezTo>
                    <a:pt x="86" y="130"/>
                    <a:pt x="35" y="126"/>
                    <a:pt x="0" y="101"/>
                  </a:cubicBezTo>
                  <a:cubicBezTo>
                    <a:pt x="32" y="140"/>
                    <a:pt x="86" y="160"/>
                    <a:pt x="139" y="14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92">
              <a:extLst>
                <a:ext uri="{FF2B5EF4-FFF2-40B4-BE49-F238E27FC236}">
                  <a16:creationId xmlns:a16="http://schemas.microsoft.com/office/drawing/2014/main" id="{FEBD2147-9DD6-D00D-9FA2-A7E3B602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877888"/>
              <a:ext cx="509588" cy="238125"/>
            </a:xfrm>
            <a:custGeom>
              <a:avLst/>
              <a:gdLst>
                <a:gd name="T0" fmla="*/ 156 w 244"/>
                <a:gd name="T1" fmla="*/ 0 h 114"/>
                <a:gd name="T2" fmla="*/ 113 w 244"/>
                <a:gd name="T3" fmla="*/ 4 h 114"/>
                <a:gd name="T4" fmla="*/ 5 w 244"/>
                <a:gd name="T5" fmla="*/ 78 h 114"/>
                <a:gd name="T6" fmla="*/ 88 w 244"/>
                <a:gd name="T7" fmla="*/ 114 h 114"/>
                <a:gd name="T8" fmla="*/ 132 w 244"/>
                <a:gd name="T9" fmla="*/ 110 h 114"/>
                <a:gd name="T10" fmla="*/ 239 w 244"/>
                <a:gd name="T11" fmla="*/ 36 h 114"/>
                <a:gd name="T12" fmla="*/ 156 w 244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14">
                  <a:moveTo>
                    <a:pt x="156" y="0"/>
                  </a:moveTo>
                  <a:cubicBezTo>
                    <a:pt x="142" y="0"/>
                    <a:pt x="128" y="1"/>
                    <a:pt x="113" y="4"/>
                  </a:cubicBezTo>
                  <a:cubicBezTo>
                    <a:pt x="48" y="15"/>
                    <a:pt x="0" y="49"/>
                    <a:pt x="5" y="78"/>
                  </a:cubicBezTo>
                  <a:cubicBezTo>
                    <a:pt x="9" y="100"/>
                    <a:pt x="43" y="114"/>
                    <a:pt x="88" y="114"/>
                  </a:cubicBezTo>
                  <a:cubicBezTo>
                    <a:pt x="102" y="114"/>
                    <a:pt x="116" y="113"/>
                    <a:pt x="132" y="110"/>
                  </a:cubicBezTo>
                  <a:cubicBezTo>
                    <a:pt x="196" y="98"/>
                    <a:pt x="244" y="65"/>
                    <a:pt x="239" y="36"/>
                  </a:cubicBezTo>
                  <a:cubicBezTo>
                    <a:pt x="235" y="13"/>
                    <a:pt x="201" y="0"/>
                    <a:pt x="156" y="0"/>
                  </a:cubicBezTo>
                </a:path>
              </a:pathLst>
            </a:custGeom>
            <a:solidFill>
              <a:srgbClr val="E0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93">
              <a:extLst>
                <a:ext uri="{FF2B5EF4-FFF2-40B4-BE49-F238E27FC236}">
                  <a16:creationId xmlns:a16="http://schemas.microsoft.com/office/drawing/2014/main" id="{DDC02753-D3A8-BB3A-62DB-D52CD0C38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6" y="879476"/>
              <a:ext cx="414338" cy="158750"/>
            </a:xfrm>
            <a:custGeom>
              <a:avLst/>
              <a:gdLst>
                <a:gd name="T0" fmla="*/ 88 w 198"/>
                <a:gd name="T1" fmla="*/ 11 h 76"/>
                <a:gd name="T2" fmla="*/ 4 w 198"/>
                <a:gd name="T3" fmla="*/ 76 h 76"/>
                <a:gd name="T4" fmla="*/ 99 w 198"/>
                <a:gd name="T5" fmla="*/ 20 h 76"/>
                <a:gd name="T6" fmla="*/ 198 w 198"/>
                <a:gd name="T7" fmla="*/ 13 h 76"/>
                <a:gd name="T8" fmla="*/ 88 w 198"/>
                <a:gd name="T9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76">
                  <a:moveTo>
                    <a:pt x="88" y="11"/>
                  </a:moveTo>
                  <a:cubicBezTo>
                    <a:pt x="35" y="24"/>
                    <a:pt x="0" y="52"/>
                    <a:pt x="4" y="76"/>
                  </a:cubicBezTo>
                  <a:cubicBezTo>
                    <a:pt x="13" y="53"/>
                    <a:pt x="50" y="32"/>
                    <a:pt x="99" y="20"/>
                  </a:cubicBezTo>
                  <a:cubicBezTo>
                    <a:pt x="135" y="11"/>
                    <a:pt x="170" y="7"/>
                    <a:pt x="198" y="13"/>
                  </a:cubicBezTo>
                  <a:cubicBezTo>
                    <a:pt x="172" y="2"/>
                    <a:pt x="130" y="0"/>
                    <a:pt x="88" y="1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94">
              <a:extLst>
                <a:ext uri="{FF2B5EF4-FFF2-40B4-BE49-F238E27FC236}">
                  <a16:creationId xmlns:a16="http://schemas.microsoft.com/office/drawing/2014/main" id="{C4A13ED4-56FD-03F4-F3D8-C6408022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0851" y="863601"/>
              <a:ext cx="411163" cy="153988"/>
            </a:xfrm>
            <a:custGeom>
              <a:avLst/>
              <a:gdLst>
                <a:gd name="T0" fmla="*/ 92 w 197"/>
                <a:gd name="T1" fmla="*/ 12 h 74"/>
                <a:gd name="T2" fmla="*/ 4 w 197"/>
                <a:gd name="T3" fmla="*/ 74 h 74"/>
                <a:gd name="T4" fmla="*/ 97 w 197"/>
                <a:gd name="T5" fmla="*/ 15 h 74"/>
                <a:gd name="T6" fmla="*/ 197 w 197"/>
                <a:gd name="T7" fmla="*/ 11 h 74"/>
                <a:gd name="T8" fmla="*/ 92 w 197"/>
                <a:gd name="T9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74">
                  <a:moveTo>
                    <a:pt x="92" y="12"/>
                  </a:moveTo>
                  <a:cubicBezTo>
                    <a:pt x="38" y="25"/>
                    <a:pt x="0" y="50"/>
                    <a:pt x="4" y="74"/>
                  </a:cubicBezTo>
                  <a:cubicBezTo>
                    <a:pt x="12" y="51"/>
                    <a:pt x="48" y="28"/>
                    <a:pt x="97" y="15"/>
                  </a:cubicBezTo>
                  <a:cubicBezTo>
                    <a:pt x="133" y="6"/>
                    <a:pt x="169" y="5"/>
                    <a:pt x="197" y="11"/>
                  </a:cubicBezTo>
                  <a:cubicBezTo>
                    <a:pt x="172" y="0"/>
                    <a:pt x="134" y="1"/>
                    <a:pt x="92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95">
              <a:extLst>
                <a:ext uri="{FF2B5EF4-FFF2-40B4-BE49-F238E27FC236}">
                  <a16:creationId xmlns:a16="http://schemas.microsoft.com/office/drawing/2014/main" id="{492B4B36-22F9-9005-33E8-C622D1D94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901" y="950913"/>
              <a:ext cx="390525" cy="179388"/>
            </a:xfrm>
            <a:custGeom>
              <a:avLst/>
              <a:gdLst>
                <a:gd name="T0" fmla="*/ 119 w 187"/>
                <a:gd name="T1" fmla="*/ 71 h 86"/>
                <a:gd name="T2" fmla="*/ 171 w 187"/>
                <a:gd name="T3" fmla="*/ 0 h 86"/>
                <a:gd name="T4" fmla="*/ 102 w 187"/>
                <a:gd name="T5" fmla="*/ 63 h 86"/>
                <a:gd name="T6" fmla="*/ 0 w 187"/>
                <a:gd name="T7" fmla="*/ 79 h 86"/>
                <a:gd name="T8" fmla="*/ 119 w 187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86">
                  <a:moveTo>
                    <a:pt x="119" y="71"/>
                  </a:moveTo>
                  <a:cubicBezTo>
                    <a:pt x="168" y="53"/>
                    <a:pt x="187" y="21"/>
                    <a:pt x="171" y="0"/>
                  </a:cubicBezTo>
                  <a:cubicBezTo>
                    <a:pt x="173" y="22"/>
                    <a:pt x="147" y="47"/>
                    <a:pt x="102" y="63"/>
                  </a:cubicBezTo>
                  <a:cubicBezTo>
                    <a:pt x="69" y="76"/>
                    <a:pt x="31" y="81"/>
                    <a:pt x="0" y="79"/>
                  </a:cubicBezTo>
                  <a:cubicBezTo>
                    <a:pt x="31" y="86"/>
                    <a:pt x="80" y="86"/>
                    <a:pt x="119" y="7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96">
              <a:extLst>
                <a:ext uri="{FF2B5EF4-FFF2-40B4-BE49-F238E27FC236}">
                  <a16:creationId xmlns:a16="http://schemas.microsoft.com/office/drawing/2014/main" id="{68CAE5BA-CCD7-955B-0BFE-55EE719B7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1" y="946151"/>
              <a:ext cx="407988" cy="166688"/>
            </a:xfrm>
            <a:custGeom>
              <a:avLst/>
              <a:gdLst>
                <a:gd name="T0" fmla="*/ 113 w 195"/>
                <a:gd name="T1" fmla="*/ 67 h 80"/>
                <a:gd name="T2" fmla="*/ 185 w 195"/>
                <a:gd name="T3" fmla="*/ 0 h 80"/>
                <a:gd name="T4" fmla="*/ 105 w 195"/>
                <a:gd name="T5" fmla="*/ 58 h 80"/>
                <a:gd name="T6" fmla="*/ 0 w 195"/>
                <a:gd name="T7" fmla="*/ 70 h 80"/>
                <a:gd name="T8" fmla="*/ 113 w 195"/>
                <a:gd name="T9" fmla="*/ 6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80">
                  <a:moveTo>
                    <a:pt x="113" y="67"/>
                  </a:moveTo>
                  <a:cubicBezTo>
                    <a:pt x="165" y="52"/>
                    <a:pt x="195" y="23"/>
                    <a:pt x="185" y="0"/>
                  </a:cubicBezTo>
                  <a:cubicBezTo>
                    <a:pt x="181" y="22"/>
                    <a:pt x="153" y="44"/>
                    <a:pt x="105" y="58"/>
                  </a:cubicBezTo>
                  <a:cubicBezTo>
                    <a:pt x="70" y="69"/>
                    <a:pt x="30" y="74"/>
                    <a:pt x="0" y="70"/>
                  </a:cubicBezTo>
                  <a:cubicBezTo>
                    <a:pt x="29" y="80"/>
                    <a:pt x="72" y="79"/>
                    <a:pt x="113" y="6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97">
              <a:extLst>
                <a:ext uri="{FF2B5EF4-FFF2-40B4-BE49-F238E27FC236}">
                  <a16:creationId xmlns:a16="http://schemas.microsoft.com/office/drawing/2014/main" id="{A507D035-48FA-BFA9-72F7-B4E9F5DCD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951" y="4435476"/>
              <a:ext cx="346075" cy="565150"/>
            </a:xfrm>
            <a:custGeom>
              <a:avLst/>
              <a:gdLst>
                <a:gd name="T0" fmla="*/ 136 w 166"/>
                <a:gd name="T1" fmla="*/ 112 h 270"/>
                <a:gd name="T2" fmla="*/ 137 w 166"/>
                <a:gd name="T3" fmla="*/ 258 h 270"/>
                <a:gd name="T4" fmla="*/ 30 w 166"/>
                <a:gd name="T5" fmla="*/ 158 h 270"/>
                <a:gd name="T6" fmla="*/ 30 w 166"/>
                <a:gd name="T7" fmla="*/ 13 h 270"/>
                <a:gd name="T8" fmla="*/ 136 w 166"/>
                <a:gd name="T9" fmla="*/ 1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70">
                  <a:moveTo>
                    <a:pt x="136" y="112"/>
                  </a:moveTo>
                  <a:cubicBezTo>
                    <a:pt x="165" y="180"/>
                    <a:pt x="166" y="245"/>
                    <a:pt x="137" y="258"/>
                  </a:cubicBezTo>
                  <a:cubicBezTo>
                    <a:pt x="108" y="270"/>
                    <a:pt x="60" y="226"/>
                    <a:pt x="30" y="158"/>
                  </a:cubicBezTo>
                  <a:cubicBezTo>
                    <a:pt x="1" y="91"/>
                    <a:pt x="0" y="26"/>
                    <a:pt x="30" y="13"/>
                  </a:cubicBezTo>
                  <a:cubicBezTo>
                    <a:pt x="59" y="0"/>
                    <a:pt x="106" y="45"/>
                    <a:pt x="136" y="112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98">
              <a:extLst>
                <a:ext uri="{FF2B5EF4-FFF2-40B4-BE49-F238E27FC236}">
                  <a16:creationId xmlns:a16="http://schemas.microsoft.com/office/drawing/2014/main" id="{1B143607-ED72-5A23-8056-8FA8A3BE4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4462463"/>
              <a:ext cx="187325" cy="304800"/>
            </a:xfrm>
            <a:custGeom>
              <a:avLst/>
              <a:gdLst>
                <a:gd name="T0" fmla="*/ 21 w 90"/>
                <a:gd name="T1" fmla="*/ 15 h 146"/>
                <a:gd name="T2" fmla="*/ 28 w 90"/>
                <a:gd name="T3" fmla="*/ 146 h 146"/>
                <a:gd name="T4" fmla="*/ 36 w 90"/>
                <a:gd name="T5" fmla="*/ 38 h 146"/>
                <a:gd name="T6" fmla="*/ 90 w 90"/>
                <a:gd name="T7" fmla="*/ 43 h 146"/>
                <a:gd name="T8" fmla="*/ 21 w 90"/>
                <a:gd name="T9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46">
                  <a:moveTo>
                    <a:pt x="21" y="15"/>
                  </a:moveTo>
                  <a:cubicBezTo>
                    <a:pt x="0" y="34"/>
                    <a:pt x="4" y="90"/>
                    <a:pt x="28" y="146"/>
                  </a:cubicBezTo>
                  <a:cubicBezTo>
                    <a:pt x="13" y="96"/>
                    <a:pt x="17" y="56"/>
                    <a:pt x="36" y="38"/>
                  </a:cubicBezTo>
                  <a:cubicBezTo>
                    <a:pt x="50" y="25"/>
                    <a:pt x="68" y="25"/>
                    <a:pt x="90" y="43"/>
                  </a:cubicBezTo>
                  <a:cubicBezTo>
                    <a:pt x="65" y="13"/>
                    <a:pt x="38" y="0"/>
                    <a:pt x="21" y="1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99">
              <a:extLst>
                <a:ext uri="{FF2B5EF4-FFF2-40B4-BE49-F238E27FC236}">
                  <a16:creationId xmlns:a16="http://schemas.microsoft.com/office/drawing/2014/main" id="{3BF088DF-D97F-3514-736C-F1BC135EC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838" y="4425951"/>
              <a:ext cx="179388" cy="287338"/>
            </a:xfrm>
            <a:custGeom>
              <a:avLst/>
              <a:gdLst>
                <a:gd name="T0" fmla="*/ 22 w 86"/>
                <a:gd name="T1" fmla="*/ 15 h 138"/>
                <a:gd name="T2" fmla="*/ 24 w 86"/>
                <a:gd name="T3" fmla="*/ 138 h 138"/>
                <a:gd name="T4" fmla="*/ 28 w 86"/>
                <a:gd name="T5" fmla="*/ 25 h 138"/>
                <a:gd name="T6" fmla="*/ 86 w 86"/>
                <a:gd name="T7" fmla="*/ 36 h 138"/>
                <a:gd name="T8" fmla="*/ 22 w 86"/>
                <a:gd name="T9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38">
                  <a:moveTo>
                    <a:pt x="22" y="15"/>
                  </a:moveTo>
                  <a:cubicBezTo>
                    <a:pt x="1" y="34"/>
                    <a:pt x="0" y="83"/>
                    <a:pt x="24" y="138"/>
                  </a:cubicBezTo>
                  <a:cubicBezTo>
                    <a:pt x="9" y="88"/>
                    <a:pt x="9" y="42"/>
                    <a:pt x="28" y="25"/>
                  </a:cubicBezTo>
                  <a:cubicBezTo>
                    <a:pt x="43" y="12"/>
                    <a:pt x="64" y="17"/>
                    <a:pt x="86" y="36"/>
                  </a:cubicBezTo>
                  <a:cubicBezTo>
                    <a:pt x="60" y="5"/>
                    <a:pt x="38" y="0"/>
                    <a:pt x="22" y="1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100">
              <a:extLst>
                <a:ext uri="{FF2B5EF4-FFF2-40B4-BE49-F238E27FC236}">
                  <a16:creationId xmlns:a16="http://schemas.microsoft.com/office/drawing/2014/main" id="{B9C126F5-EC38-9A6C-91D2-90B83C353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676" y="4665663"/>
              <a:ext cx="166688" cy="368300"/>
            </a:xfrm>
            <a:custGeom>
              <a:avLst/>
              <a:gdLst>
                <a:gd name="T0" fmla="*/ 66 w 80"/>
                <a:gd name="T1" fmla="*/ 151 h 176"/>
                <a:gd name="T2" fmla="*/ 34 w 80"/>
                <a:gd name="T3" fmla="*/ 0 h 176"/>
                <a:gd name="T4" fmla="*/ 49 w 80"/>
                <a:gd name="T5" fmla="*/ 130 h 176"/>
                <a:gd name="T6" fmla="*/ 0 w 80"/>
                <a:gd name="T7" fmla="*/ 144 h 176"/>
                <a:gd name="T8" fmla="*/ 66 w 80"/>
                <a:gd name="T9" fmla="*/ 15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6">
                  <a:moveTo>
                    <a:pt x="66" y="151"/>
                  </a:moveTo>
                  <a:cubicBezTo>
                    <a:pt x="80" y="121"/>
                    <a:pt x="63" y="52"/>
                    <a:pt x="34" y="0"/>
                  </a:cubicBezTo>
                  <a:cubicBezTo>
                    <a:pt x="55" y="50"/>
                    <a:pt x="62" y="102"/>
                    <a:pt x="49" y="130"/>
                  </a:cubicBezTo>
                  <a:cubicBezTo>
                    <a:pt x="39" y="151"/>
                    <a:pt x="21" y="155"/>
                    <a:pt x="0" y="144"/>
                  </a:cubicBezTo>
                  <a:cubicBezTo>
                    <a:pt x="26" y="167"/>
                    <a:pt x="55" y="176"/>
                    <a:pt x="66" y="15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5461EBB5-20EC-C48C-6095-FE071A23D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701" y="4651376"/>
              <a:ext cx="174625" cy="325438"/>
            </a:xfrm>
            <a:custGeom>
              <a:avLst/>
              <a:gdLst>
                <a:gd name="T0" fmla="*/ 66 w 84"/>
                <a:gd name="T1" fmla="*/ 137 h 156"/>
                <a:gd name="T2" fmla="*/ 50 w 84"/>
                <a:gd name="T3" fmla="*/ 0 h 156"/>
                <a:gd name="T4" fmla="*/ 53 w 84"/>
                <a:gd name="T5" fmla="*/ 115 h 156"/>
                <a:gd name="T6" fmla="*/ 0 w 84"/>
                <a:gd name="T7" fmla="*/ 121 h 156"/>
                <a:gd name="T8" fmla="*/ 66 w 84"/>
                <a:gd name="T9" fmla="*/ 13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66" y="137"/>
                  </a:moveTo>
                  <a:cubicBezTo>
                    <a:pt x="84" y="113"/>
                    <a:pt x="77" y="54"/>
                    <a:pt x="50" y="0"/>
                  </a:cubicBezTo>
                  <a:cubicBezTo>
                    <a:pt x="68" y="50"/>
                    <a:pt x="70" y="93"/>
                    <a:pt x="53" y="115"/>
                  </a:cubicBezTo>
                  <a:cubicBezTo>
                    <a:pt x="41" y="132"/>
                    <a:pt x="22" y="136"/>
                    <a:pt x="0" y="121"/>
                  </a:cubicBezTo>
                  <a:cubicBezTo>
                    <a:pt x="26" y="149"/>
                    <a:pt x="52" y="156"/>
                    <a:pt x="66" y="13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102">
              <a:extLst>
                <a:ext uri="{FF2B5EF4-FFF2-40B4-BE49-F238E27FC236}">
                  <a16:creationId xmlns:a16="http://schemas.microsoft.com/office/drawing/2014/main" id="{9BE06DCE-F553-686E-EA3B-C2CFCC92A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1" y="1752601"/>
              <a:ext cx="927100" cy="831850"/>
            </a:xfrm>
            <a:custGeom>
              <a:avLst/>
              <a:gdLst>
                <a:gd name="T0" fmla="*/ 419 w 444"/>
                <a:gd name="T1" fmla="*/ 146 h 398"/>
                <a:gd name="T2" fmla="*/ 267 w 444"/>
                <a:gd name="T3" fmla="*/ 368 h 398"/>
                <a:gd name="T4" fmla="*/ 25 w 444"/>
                <a:gd name="T5" fmla="*/ 252 h 398"/>
                <a:gd name="T6" fmla="*/ 177 w 444"/>
                <a:gd name="T7" fmla="*/ 29 h 398"/>
                <a:gd name="T8" fmla="*/ 419 w 444"/>
                <a:gd name="T9" fmla="*/ 14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398">
                  <a:moveTo>
                    <a:pt x="419" y="146"/>
                  </a:moveTo>
                  <a:cubicBezTo>
                    <a:pt x="444" y="240"/>
                    <a:pt x="376" y="339"/>
                    <a:pt x="267" y="368"/>
                  </a:cubicBezTo>
                  <a:cubicBezTo>
                    <a:pt x="159" y="398"/>
                    <a:pt x="50" y="345"/>
                    <a:pt x="25" y="252"/>
                  </a:cubicBezTo>
                  <a:cubicBezTo>
                    <a:pt x="0" y="158"/>
                    <a:pt x="68" y="58"/>
                    <a:pt x="177" y="29"/>
                  </a:cubicBezTo>
                  <a:cubicBezTo>
                    <a:pt x="286" y="0"/>
                    <a:pt x="394" y="53"/>
                    <a:pt x="419" y="146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103">
              <a:extLst>
                <a:ext uri="{FF2B5EF4-FFF2-40B4-BE49-F238E27FC236}">
                  <a16:creationId xmlns:a16="http://schemas.microsoft.com/office/drawing/2014/main" id="{AFCF97F5-BA67-9F54-EC6E-13EEFBE60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1804988"/>
              <a:ext cx="693738" cy="473075"/>
            </a:xfrm>
            <a:custGeom>
              <a:avLst/>
              <a:gdLst>
                <a:gd name="T0" fmla="*/ 136 w 332"/>
                <a:gd name="T1" fmla="*/ 28 h 226"/>
                <a:gd name="T2" fmla="*/ 21 w 332"/>
                <a:gd name="T3" fmla="*/ 226 h 226"/>
                <a:gd name="T4" fmla="*/ 159 w 332"/>
                <a:gd name="T5" fmla="*/ 59 h 226"/>
                <a:gd name="T6" fmla="*/ 332 w 332"/>
                <a:gd name="T7" fmla="*/ 48 h 226"/>
                <a:gd name="T8" fmla="*/ 136 w 332"/>
                <a:gd name="T9" fmla="*/ 2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26">
                  <a:moveTo>
                    <a:pt x="136" y="28"/>
                  </a:moveTo>
                  <a:cubicBezTo>
                    <a:pt x="48" y="64"/>
                    <a:pt x="0" y="149"/>
                    <a:pt x="21" y="226"/>
                  </a:cubicBezTo>
                  <a:cubicBezTo>
                    <a:pt x="24" y="154"/>
                    <a:pt x="78" y="92"/>
                    <a:pt x="159" y="59"/>
                  </a:cubicBezTo>
                  <a:cubicBezTo>
                    <a:pt x="219" y="34"/>
                    <a:pt x="280" y="27"/>
                    <a:pt x="332" y="48"/>
                  </a:cubicBezTo>
                  <a:cubicBezTo>
                    <a:pt x="281" y="10"/>
                    <a:pt x="205" y="0"/>
                    <a:pt x="136" y="2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104">
              <a:extLst>
                <a:ext uri="{FF2B5EF4-FFF2-40B4-BE49-F238E27FC236}">
                  <a16:creationId xmlns:a16="http://schemas.microsoft.com/office/drawing/2014/main" id="{DAC9396E-4CAF-1FE8-D24A-DF1C348E0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1" y="1752601"/>
              <a:ext cx="693738" cy="454025"/>
            </a:xfrm>
            <a:custGeom>
              <a:avLst/>
              <a:gdLst>
                <a:gd name="T0" fmla="*/ 144 w 332"/>
                <a:gd name="T1" fmla="*/ 29 h 217"/>
                <a:gd name="T2" fmla="*/ 21 w 332"/>
                <a:gd name="T3" fmla="*/ 217 h 217"/>
                <a:gd name="T4" fmla="*/ 155 w 332"/>
                <a:gd name="T5" fmla="*/ 42 h 217"/>
                <a:gd name="T6" fmla="*/ 332 w 332"/>
                <a:gd name="T7" fmla="*/ 39 h 217"/>
                <a:gd name="T8" fmla="*/ 144 w 332"/>
                <a:gd name="T9" fmla="*/ 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17">
                  <a:moveTo>
                    <a:pt x="144" y="29"/>
                  </a:moveTo>
                  <a:cubicBezTo>
                    <a:pt x="56" y="64"/>
                    <a:pt x="0" y="140"/>
                    <a:pt x="21" y="217"/>
                  </a:cubicBezTo>
                  <a:cubicBezTo>
                    <a:pt x="24" y="145"/>
                    <a:pt x="74" y="75"/>
                    <a:pt x="155" y="42"/>
                  </a:cubicBezTo>
                  <a:cubicBezTo>
                    <a:pt x="215" y="18"/>
                    <a:pt x="279" y="18"/>
                    <a:pt x="332" y="39"/>
                  </a:cubicBezTo>
                  <a:cubicBezTo>
                    <a:pt x="281" y="1"/>
                    <a:pt x="213" y="0"/>
                    <a:pt x="144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105">
              <a:extLst>
                <a:ext uri="{FF2B5EF4-FFF2-40B4-BE49-F238E27FC236}">
                  <a16:creationId xmlns:a16="http://schemas.microsoft.com/office/drawing/2014/main" id="{BD14B2D7-857C-F575-7134-1139FCDF9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3476" y="2051051"/>
              <a:ext cx="635000" cy="547688"/>
            </a:xfrm>
            <a:custGeom>
              <a:avLst/>
              <a:gdLst>
                <a:gd name="T0" fmla="*/ 209 w 304"/>
                <a:gd name="T1" fmla="*/ 221 h 262"/>
                <a:gd name="T2" fmla="*/ 264 w 304"/>
                <a:gd name="T3" fmla="*/ 0 h 262"/>
                <a:gd name="T4" fmla="*/ 175 w 304"/>
                <a:gd name="T5" fmla="*/ 194 h 262"/>
                <a:gd name="T6" fmla="*/ 0 w 304"/>
                <a:gd name="T7" fmla="*/ 231 h 262"/>
                <a:gd name="T8" fmla="*/ 209 w 304"/>
                <a:gd name="T9" fmla="*/ 22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262">
                  <a:moveTo>
                    <a:pt x="209" y="221"/>
                  </a:moveTo>
                  <a:cubicBezTo>
                    <a:pt x="287" y="170"/>
                    <a:pt x="304" y="70"/>
                    <a:pt x="264" y="0"/>
                  </a:cubicBezTo>
                  <a:cubicBezTo>
                    <a:pt x="279" y="70"/>
                    <a:pt x="247" y="147"/>
                    <a:pt x="175" y="194"/>
                  </a:cubicBezTo>
                  <a:cubicBezTo>
                    <a:pt x="121" y="229"/>
                    <a:pt x="58" y="241"/>
                    <a:pt x="0" y="231"/>
                  </a:cubicBezTo>
                  <a:cubicBezTo>
                    <a:pt x="61" y="258"/>
                    <a:pt x="147" y="262"/>
                    <a:pt x="209" y="22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106">
              <a:extLst>
                <a:ext uri="{FF2B5EF4-FFF2-40B4-BE49-F238E27FC236}">
                  <a16:creationId xmlns:a16="http://schemas.microsoft.com/office/drawing/2014/main" id="{85C6056E-BA92-354D-1E5C-0869C077B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526" y="2036763"/>
              <a:ext cx="669925" cy="496888"/>
            </a:xfrm>
            <a:custGeom>
              <a:avLst/>
              <a:gdLst>
                <a:gd name="T0" fmla="*/ 199 w 321"/>
                <a:gd name="T1" fmla="*/ 204 h 238"/>
                <a:gd name="T2" fmla="*/ 292 w 321"/>
                <a:gd name="T3" fmla="*/ 0 h 238"/>
                <a:gd name="T4" fmla="*/ 180 w 321"/>
                <a:gd name="T5" fmla="*/ 175 h 238"/>
                <a:gd name="T6" fmla="*/ 0 w 321"/>
                <a:gd name="T7" fmla="*/ 201 h 238"/>
                <a:gd name="T8" fmla="*/ 199 w 321"/>
                <a:gd name="T9" fmla="*/ 20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238">
                  <a:moveTo>
                    <a:pt x="199" y="204"/>
                  </a:moveTo>
                  <a:cubicBezTo>
                    <a:pt x="283" y="162"/>
                    <a:pt x="321" y="74"/>
                    <a:pt x="292" y="0"/>
                  </a:cubicBezTo>
                  <a:cubicBezTo>
                    <a:pt x="297" y="71"/>
                    <a:pt x="258" y="136"/>
                    <a:pt x="180" y="175"/>
                  </a:cubicBezTo>
                  <a:cubicBezTo>
                    <a:pt x="123" y="204"/>
                    <a:pt x="55" y="218"/>
                    <a:pt x="0" y="201"/>
                  </a:cubicBezTo>
                  <a:cubicBezTo>
                    <a:pt x="55" y="235"/>
                    <a:pt x="132" y="238"/>
                    <a:pt x="199" y="20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107">
              <a:extLst>
                <a:ext uri="{FF2B5EF4-FFF2-40B4-BE49-F238E27FC236}">
                  <a16:creationId xmlns:a16="http://schemas.microsoft.com/office/drawing/2014/main" id="{8A783301-2B11-916D-F46B-1CC33BEB5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2155826"/>
              <a:ext cx="133350" cy="92075"/>
            </a:xfrm>
            <a:custGeom>
              <a:avLst/>
              <a:gdLst>
                <a:gd name="T0" fmla="*/ 26 w 64"/>
                <a:gd name="T1" fmla="*/ 5 h 44"/>
                <a:gd name="T2" fmla="*/ 4 w 64"/>
                <a:gd name="T3" fmla="*/ 44 h 44"/>
                <a:gd name="T4" fmla="*/ 31 w 64"/>
                <a:gd name="T5" fmla="*/ 11 h 44"/>
                <a:gd name="T6" fmla="*/ 64 w 64"/>
                <a:gd name="T7" fmla="*/ 9 h 44"/>
                <a:gd name="T8" fmla="*/ 26 w 64"/>
                <a:gd name="T9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4">
                  <a:moveTo>
                    <a:pt x="26" y="5"/>
                  </a:moveTo>
                  <a:cubicBezTo>
                    <a:pt x="9" y="12"/>
                    <a:pt x="0" y="29"/>
                    <a:pt x="4" y="44"/>
                  </a:cubicBezTo>
                  <a:cubicBezTo>
                    <a:pt x="4" y="30"/>
                    <a:pt x="15" y="18"/>
                    <a:pt x="31" y="11"/>
                  </a:cubicBezTo>
                  <a:cubicBezTo>
                    <a:pt x="42" y="6"/>
                    <a:pt x="54" y="5"/>
                    <a:pt x="64" y="9"/>
                  </a:cubicBezTo>
                  <a:cubicBezTo>
                    <a:pt x="54" y="2"/>
                    <a:pt x="39" y="0"/>
                    <a:pt x="26" y="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108">
              <a:extLst>
                <a:ext uri="{FF2B5EF4-FFF2-40B4-BE49-F238E27FC236}">
                  <a16:creationId xmlns:a16="http://schemas.microsoft.com/office/drawing/2014/main" id="{A01573FA-A619-F51D-9888-2FE9C04D8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6" y="2146301"/>
              <a:ext cx="134938" cy="87313"/>
            </a:xfrm>
            <a:custGeom>
              <a:avLst/>
              <a:gdLst>
                <a:gd name="T0" fmla="*/ 28 w 65"/>
                <a:gd name="T1" fmla="*/ 5 h 42"/>
                <a:gd name="T2" fmla="*/ 4 w 65"/>
                <a:gd name="T3" fmla="*/ 42 h 42"/>
                <a:gd name="T4" fmla="*/ 31 w 65"/>
                <a:gd name="T5" fmla="*/ 8 h 42"/>
                <a:gd name="T6" fmla="*/ 65 w 65"/>
                <a:gd name="T7" fmla="*/ 8 h 42"/>
                <a:gd name="T8" fmla="*/ 28 w 65"/>
                <a:gd name="T9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2">
                  <a:moveTo>
                    <a:pt x="28" y="5"/>
                  </a:moveTo>
                  <a:cubicBezTo>
                    <a:pt x="11" y="12"/>
                    <a:pt x="0" y="27"/>
                    <a:pt x="4" y="42"/>
                  </a:cubicBezTo>
                  <a:cubicBezTo>
                    <a:pt x="5" y="28"/>
                    <a:pt x="15" y="14"/>
                    <a:pt x="31" y="8"/>
                  </a:cubicBezTo>
                  <a:cubicBezTo>
                    <a:pt x="42" y="3"/>
                    <a:pt x="55" y="3"/>
                    <a:pt x="65" y="8"/>
                  </a:cubicBezTo>
                  <a:cubicBezTo>
                    <a:pt x="55" y="0"/>
                    <a:pt x="42" y="0"/>
                    <a:pt x="28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109">
              <a:extLst>
                <a:ext uri="{FF2B5EF4-FFF2-40B4-BE49-F238E27FC236}">
                  <a16:creationId xmlns:a16="http://schemas.microsoft.com/office/drawing/2014/main" id="{207A08B3-32BE-D44D-24B9-3D1A5398F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551" y="2203451"/>
              <a:ext cx="122238" cy="107950"/>
            </a:xfrm>
            <a:custGeom>
              <a:avLst/>
              <a:gdLst>
                <a:gd name="T0" fmla="*/ 41 w 59"/>
                <a:gd name="T1" fmla="*/ 43 h 51"/>
                <a:gd name="T2" fmla="*/ 52 w 59"/>
                <a:gd name="T3" fmla="*/ 0 h 51"/>
                <a:gd name="T4" fmla="*/ 34 w 59"/>
                <a:gd name="T5" fmla="*/ 38 h 51"/>
                <a:gd name="T6" fmla="*/ 0 w 59"/>
                <a:gd name="T7" fmla="*/ 45 h 51"/>
                <a:gd name="T8" fmla="*/ 41 w 59"/>
                <a:gd name="T9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1">
                  <a:moveTo>
                    <a:pt x="41" y="43"/>
                  </a:moveTo>
                  <a:cubicBezTo>
                    <a:pt x="56" y="33"/>
                    <a:pt x="59" y="13"/>
                    <a:pt x="52" y="0"/>
                  </a:cubicBezTo>
                  <a:cubicBezTo>
                    <a:pt x="55" y="13"/>
                    <a:pt x="48" y="28"/>
                    <a:pt x="34" y="38"/>
                  </a:cubicBezTo>
                  <a:cubicBezTo>
                    <a:pt x="24" y="44"/>
                    <a:pt x="11" y="47"/>
                    <a:pt x="0" y="45"/>
                  </a:cubicBezTo>
                  <a:cubicBezTo>
                    <a:pt x="12" y="50"/>
                    <a:pt x="29" y="51"/>
                    <a:pt x="41" y="4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110">
              <a:extLst>
                <a:ext uri="{FF2B5EF4-FFF2-40B4-BE49-F238E27FC236}">
                  <a16:creationId xmlns:a16="http://schemas.microsoft.com/office/drawing/2014/main" id="{B285C86D-5849-3C01-575F-F6E518A27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13" y="2200276"/>
              <a:ext cx="131763" cy="98425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111">
              <a:extLst>
                <a:ext uri="{FF2B5EF4-FFF2-40B4-BE49-F238E27FC236}">
                  <a16:creationId xmlns:a16="http://schemas.microsoft.com/office/drawing/2014/main" id="{622596C6-351A-30FC-40D7-2D90FEAA9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3488" y="1982788"/>
              <a:ext cx="98425" cy="66675"/>
            </a:xfrm>
            <a:custGeom>
              <a:avLst/>
              <a:gdLst>
                <a:gd name="T0" fmla="*/ 19 w 47"/>
                <a:gd name="T1" fmla="*/ 4 h 32"/>
                <a:gd name="T2" fmla="*/ 3 w 47"/>
                <a:gd name="T3" fmla="*/ 32 h 32"/>
                <a:gd name="T4" fmla="*/ 22 w 47"/>
                <a:gd name="T5" fmla="*/ 9 h 32"/>
                <a:gd name="T6" fmla="*/ 47 w 47"/>
                <a:gd name="T7" fmla="*/ 7 h 32"/>
                <a:gd name="T8" fmla="*/ 19 w 47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2">
                  <a:moveTo>
                    <a:pt x="19" y="4"/>
                  </a:moveTo>
                  <a:cubicBezTo>
                    <a:pt x="7" y="9"/>
                    <a:pt x="0" y="21"/>
                    <a:pt x="3" y="32"/>
                  </a:cubicBezTo>
                  <a:cubicBezTo>
                    <a:pt x="3" y="22"/>
                    <a:pt x="11" y="13"/>
                    <a:pt x="22" y="9"/>
                  </a:cubicBezTo>
                  <a:cubicBezTo>
                    <a:pt x="31" y="5"/>
                    <a:pt x="39" y="4"/>
                    <a:pt x="47" y="7"/>
                  </a:cubicBezTo>
                  <a:cubicBezTo>
                    <a:pt x="39" y="2"/>
                    <a:pt x="29" y="0"/>
                    <a:pt x="1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112">
              <a:extLst>
                <a:ext uri="{FF2B5EF4-FFF2-40B4-BE49-F238E27FC236}">
                  <a16:creationId xmlns:a16="http://schemas.microsoft.com/office/drawing/2014/main" id="{22F3B8FA-8362-CB77-24C7-956F4812C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5551" y="1976438"/>
              <a:ext cx="98425" cy="63500"/>
            </a:xfrm>
            <a:custGeom>
              <a:avLst/>
              <a:gdLst>
                <a:gd name="T0" fmla="*/ 20 w 47"/>
                <a:gd name="T1" fmla="*/ 4 h 30"/>
                <a:gd name="T2" fmla="*/ 3 w 47"/>
                <a:gd name="T3" fmla="*/ 30 h 30"/>
                <a:gd name="T4" fmla="*/ 22 w 47"/>
                <a:gd name="T5" fmla="*/ 6 h 30"/>
                <a:gd name="T6" fmla="*/ 47 w 47"/>
                <a:gd name="T7" fmla="*/ 5 h 30"/>
                <a:gd name="T8" fmla="*/ 20 w 47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20" y="4"/>
                  </a:moveTo>
                  <a:cubicBezTo>
                    <a:pt x="8" y="9"/>
                    <a:pt x="0" y="20"/>
                    <a:pt x="3" y="30"/>
                  </a:cubicBezTo>
                  <a:cubicBezTo>
                    <a:pt x="4" y="20"/>
                    <a:pt x="11" y="10"/>
                    <a:pt x="22" y="6"/>
                  </a:cubicBezTo>
                  <a:cubicBezTo>
                    <a:pt x="30" y="2"/>
                    <a:pt x="39" y="2"/>
                    <a:pt x="47" y="5"/>
                  </a:cubicBezTo>
                  <a:cubicBezTo>
                    <a:pt x="40" y="0"/>
                    <a:pt x="30" y="0"/>
                    <a:pt x="20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113">
              <a:extLst>
                <a:ext uri="{FF2B5EF4-FFF2-40B4-BE49-F238E27FC236}">
                  <a16:creationId xmlns:a16="http://schemas.microsoft.com/office/drawing/2014/main" id="{CD1F70F3-8068-76E5-0C2F-CDFF094D0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6" y="2017713"/>
              <a:ext cx="90488" cy="77788"/>
            </a:xfrm>
            <a:custGeom>
              <a:avLst/>
              <a:gdLst>
                <a:gd name="T0" fmla="*/ 29 w 43"/>
                <a:gd name="T1" fmla="*/ 31 h 37"/>
                <a:gd name="T2" fmla="*/ 37 w 43"/>
                <a:gd name="T3" fmla="*/ 0 h 37"/>
                <a:gd name="T4" fmla="*/ 25 w 43"/>
                <a:gd name="T5" fmla="*/ 27 h 37"/>
                <a:gd name="T6" fmla="*/ 0 w 43"/>
                <a:gd name="T7" fmla="*/ 32 h 37"/>
                <a:gd name="T8" fmla="*/ 29 w 43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7">
                  <a:moveTo>
                    <a:pt x="29" y="31"/>
                  </a:moveTo>
                  <a:cubicBezTo>
                    <a:pt x="40" y="24"/>
                    <a:pt x="43" y="10"/>
                    <a:pt x="37" y="0"/>
                  </a:cubicBezTo>
                  <a:cubicBezTo>
                    <a:pt x="39" y="10"/>
                    <a:pt x="35" y="21"/>
                    <a:pt x="25" y="27"/>
                  </a:cubicBezTo>
                  <a:cubicBezTo>
                    <a:pt x="17" y="32"/>
                    <a:pt x="8" y="34"/>
                    <a:pt x="0" y="32"/>
                  </a:cubicBezTo>
                  <a:cubicBezTo>
                    <a:pt x="9" y="36"/>
                    <a:pt x="21" y="37"/>
                    <a:pt x="29" y="3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114">
              <a:extLst>
                <a:ext uri="{FF2B5EF4-FFF2-40B4-BE49-F238E27FC236}">
                  <a16:creationId xmlns:a16="http://schemas.microsoft.com/office/drawing/2014/main" id="{C969E05B-83B2-9CA1-3281-D8E315EED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2016126"/>
              <a:ext cx="93663" cy="68263"/>
            </a:xfrm>
            <a:custGeom>
              <a:avLst/>
              <a:gdLst>
                <a:gd name="T0" fmla="*/ 28 w 45"/>
                <a:gd name="T1" fmla="*/ 29 h 33"/>
                <a:gd name="T2" fmla="*/ 41 w 45"/>
                <a:gd name="T3" fmla="*/ 0 h 33"/>
                <a:gd name="T4" fmla="*/ 25 w 45"/>
                <a:gd name="T5" fmla="*/ 25 h 33"/>
                <a:gd name="T6" fmla="*/ 0 w 45"/>
                <a:gd name="T7" fmla="*/ 28 h 33"/>
                <a:gd name="T8" fmla="*/ 28 w 45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8" y="29"/>
                  </a:moveTo>
                  <a:cubicBezTo>
                    <a:pt x="40" y="23"/>
                    <a:pt x="45" y="10"/>
                    <a:pt x="41" y="0"/>
                  </a:cubicBezTo>
                  <a:cubicBezTo>
                    <a:pt x="42" y="10"/>
                    <a:pt x="36" y="19"/>
                    <a:pt x="25" y="25"/>
                  </a:cubicBezTo>
                  <a:cubicBezTo>
                    <a:pt x="17" y="29"/>
                    <a:pt x="8" y="31"/>
                    <a:pt x="0" y="28"/>
                  </a:cubicBezTo>
                  <a:cubicBezTo>
                    <a:pt x="8" y="33"/>
                    <a:pt x="18" y="33"/>
                    <a:pt x="28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" name="Oval 115">
              <a:extLst>
                <a:ext uri="{FF2B5EF4-FFF2-40B4-BE49-F238E27FC236}">
                  <a16:creationId xmlns:a16="http://schemas.microsoft.com/office/drawing/2014/main" id="{512B1C10-8B15-A278-AF1F-589D350EC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0388" y="2644776"/>
              <a:ext cx="400050" cy="369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" name="Freeform 116">
              <a:extLst>
                <a:ext uri="{FF2B5EF4-FFF2-40B4-BE49-F238E27FC236}">
                  <a16:creationId xmlns:a16="http://schemas.microsoft.com/office/drawing/2014/main" id="{A9C30B90-AA5C-DDDE-E212-5901331E0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3" y="2652713"/>
              <a:ext cx="339725" cy="180975"/>
            </a:xfrm>
            <a:custGeom>
              <a:avLst/>
              <a:gdLst>
                <a:gd name="T0" fmla="*/ 76 w 163"/>
                <a:gd name="T1" fmla="*/ 5 h 86"/>
                <a:gd name="T2" fmla="*/ 0 w 163"/>
                <a:gd name="T3" fmla="*/ 86 h 86"/>
                <a:gd name="T4" fmla="*/ 83 w 163"/>
                <a:gd name="T5" fmla="*/ 23 h 86"/>
                <a:gd name="T6" fmla="*/ 163 w 163"/>
                <a:gd name="T7" fmla="*/ 40 h 86"/>
                <a:gd name="T8" fmla="*/ 76 w 163"/>
                <a:gd name="T9" fmla="*/ 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6">
                  <a:moveTo>
                    <a:pt x="76" y="5"/>
                  </a:moveTo>
                  <a:cubicBezTo>
                    <a:pt x="32" y="11"/>
                    <a:pt x="0" y="46"/>
                    <a:pt x="0" y="86"/>
                  </a:cubicBezTo>
                  <a:cubicBezTo>
                    <a:pt x="10" y="52"/>
                    <a:pt x="42" y="29"/>
                    <a:pt x="83" y="23"/>
                  </a:cubicBezTo>
                  <a:cubicBezTo>
                    <a:pt x="113" y="19"/>
                    <a:pt x="142" y="23"/>
                    <a:pt x="163" y="40"/>
                  </a:cubicBezTo>
                  <a:cubicBezTo>
                    <a:pt x="144" y="15"/>
                    <a:pt x="111" y="0"/>
                    <a:pt x="76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" name="Freeform 117">
              <a:extLst>
                <a:ext uri="{FF2B5EF4-FFF2-40B4-BE49-F238E27FC236}">
                  <a16:creationId xmlns:a16="http://schemas.microsoft.com/office/drawing/2014/main" id="{CF31B4FB-0F4F-2BCB-89EF-157184DAE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8801" y="2624138"/>
              <a:ext cx="341313" cy="166688"/>
            </a:xfrm>
            <a:custGeom>
              <a:avLst/>
              <a:gdLst>
                <a:gd name="T0" fmla="*/ 79 w 163"/>
                <a:gd name="T1" fmla="*/ 5 h 80"/>
                <a:gd name="T2" fmla="*/ 0 w 163"/>
                <a:gd name="T3" fmla="*/ 80 h 80"/>
                <a:gd name="T4" fmla="*/ 83 w 163"/>
                <a:gd name="T5" fmla="*/ 13 h 80"/>
                <a:gd name="T6" fmla="*/ 163 w 163"/>
                <a:gd name="T7" fmla="*/ 35 h 80"/>
                <a:gd name="T8" fmla="*/ 79 w 16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79" y="5"/>
                  </a:moveTo>
                  <a:cubicBezTo>
                    <a:pt x="35" y="11"/>
                    <a:pt x="0" y="40"/>
                    <a:pt x="0" y="80"/>
                  </a:cubicBezTo>
                  <a:cubicBezTo>
                    <a:pt x="11" y="46"/>
                    <a:pt x="42" y="18"/>
                    <a:pt x="83" y="13"/>
                  </a:cubicBezTo>
                  <a:cubicBezTo>
                    <a:pt x="113" y="9"/>
                    <a:pt x="142" y="17"/>
                    <a:pt x="163" y="35"/>
                  </a:cubicBezTo>
                  <a:cubicBezTo>
                    <a:pt x="145" y="9"/>
                    <a:pt x="114" y="0"/>
                    <a:pt x="79" y="5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" name="Freeform 118">
              <a:extLst>
                <a:ext uri="{FF2B5EF4-FFF2-40B4-BE49-F238E27FC236}">
                  <a16:creationId xmlns:a16="http://schemas.microsoft.com/office/drawing/2014/main" id="{8279D7FE-1ADD-8313-E14E-284E36E98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2827338"/>
              <a:ext cx="327025" cy="234950"/>
            </a:xfrm>
            <a:custGeom>
              <a:avLst/>
              <a:gdLst>
                <a:gd name="T0" fmla="*/ 96 w 157"/>
                <a:gd name="T1" fmla="*/ 101 h 113"/>
                <a:gd name="T2" fmla="*/ 148 w 157"/>
                <a:gd name="T3" fmla="*/ 0 h 113"/>
                <a:gd name="T4" fmla="*/ 84 w 157"/>
                <a:gd name="T5" fmla="*/ 83 h 113"/>
                <a:gd name="T6" fmla="*/ 0 w 157"/>
                <a:gd name="T7" fmla="*/ 79 h 113"/>
                <a:gd name="T8" fmla="*/ 96 w 157"/>
                <a:gd name="T9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13">
                  <a:moveTo>
                    <a:pt x="96" y="101"/>
                  </a:moveTo>
                  <a:cubicBezTo>
                    <a:pt x="137" y="86"/>
                    <a:pt x="157" y="40"/>
                    <a:pt x="148" y="0"/>
                  </a:cubicBezTo>
                  <a:cubicBezTo>
                    <a:pt x="146" y="36"/>
                    <a:pt x="122" y="70"/>
                    <a:pt x="84" y="83"/>
                  </a:cubicBezTo>
                  <a:cubicBezTo>
                    <a:pt x="55" y="94"/>
                    <a:pt x="25" y="91"/>
                    <a:pt x="0" y="79"/>
                  </a:cubicBezTo>
                  <a:cubicBezTo>
                    <a:pt x="24" y="100"/>
                    <a:pt x="63" y="113"/>
                    <a:pt x="96" y="10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" name="Freeform 119">
              <a:extLst>
                <a:ext uri="{FF2B5EF4-FFF2-40B4-BE49-F238E27FC236}">
                  <a16:creationId xmlns:a16="http://schemas.microsoft.com/office/drawing/2014/main" id="{DBF756D3-78E1-43E7-13B7-67721C52C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951" y="2814638"/>
              <a:ext cx="334963" cy="198438"/>
            </a:xfrm>
            <a:custGeom>
              <a:avLst/>
              <a:gdLst>
                <a:gd name="T0" fmla="*/ 90 w 161"/>
                <a:gd name="T1" fmla="*/ 87 h 95"/>
                <a:gd name="T2" fmla="*/ 157 w 161"/>
                <a:gd name="T3" fmla="*/ 0 h 95"/>
                <a:gd name="T4" fmla="*/ 85 w 161"/>
                <a:gd name="T5" fmla="*/ 71 h 95"/>
                <a:gd name="T6" fmla="*/ 0 w 161"/>
                <a:gd name="T7" fmla="*/ 60 h 95"/>
                <a:gd name="T8" fmla="*/ 90 w 161"/>
                <a:gd name="T9" fmla="*/ 8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90" y="87"/>
                  </a:moveTo>
                  <a:cubicBezTo>
                    <a:pt x="133" y="78"/>
                    <a:pt x="161" y="40"/>
                    <a:pt x="157" y="0"/>
                  </a:cubicBezTo>
                  <a:cubicBezTo>
                    <a:pt x="150" y="35"/>
                    <a:pt x="125" y="62"/>
                    <a:pt x="85" y="71"/>
                  </a:cubicBezTo>
                  <a:cubicBezTo>
                    <a:pt x="55" y="77"/>
                    <a:pt x="23" y="75"/>
                    <a:pt x="0" y="60"/>
                  </a:cubicBezTo>
                  <a:cubicBezTo>
                    <a:pt x="21" y="84"/>
                    <a:pt x="55" y="95"/>
                    <a:pt x="90" y="87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Oval 120">
              <a:extLst>
                <a:ext uri="{FF2B5EF4-FFF2-40B4-BE49-F238E27FC236}">
                  <a16:creationId xmlns:a16="http://schemas.microsoft.com/office/drawing/2014/main" id="{6304C3D5-C5AE-7F9C-A026-56FD9DBC1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2251" y="4597401"/>
              <a:ext cx="257175" cy="2555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" name="Freeform 121">
              <a:extLst>
                <a:ext uri="{FF2B5EF4-FFF2-40B4-BE49-F238E27FC236}">
                  <a16:creationId xmlns:a16="http://schemas.microsoft.com/office/drawing/2014/main" id="{052720B6-C15E-EB5D-45FB-C10224354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4602163"/>
              <a:ext cx="217488" cy="125413"/>
            </a:xfrm>
            <a:custGeom>
              <a:avLst/>
              <a:gdLst>
                <a:gd name="T0" fmla="*/ 49 w 104"/>
                <a:gd name="T1" fmla="*/ 4 h 60"/>
                <a:gd name="T2" fmla="*/ 0 w 104"/>
                <a:gd name="T3" fmla="*/ 60 h 60"/>
                <a:gd name="T4" fmla="*/ 53 w 104"/>
                <a:gd name="T5" fmla="*/ 16 h 60"/>
                <a:gd name="T6" fmla="*/ 104 w 104"/>
                <a:gd name="T7" fmla="*/ 28 h 60"/>
                <a:gd name="T8" fmla="*/ 49 w 104"/>
                <a:gd name="T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0">
                  <a:moveTo>
                    <a:pt x="49" y="4"/>
                  </a:moveTo>
                  <a:cubicBezTo>
                    <a:pt x="20" y="8"/>
                    <a:pt x="0" y="32"/>
                    <a:pt x="0" y="60"/>
                  </a:cubicBezTo>
                  <a:cubicBezTo>
                    <a:pt x="7" y="36"/>
                    <a:pt x="27" y="20"/>
                    <a:pt x="53" y="16"/>
                  </a:cubicBezTo>
                  <a:cubicBezTo>
                    <a:pt x="72" y="13"/>
                    <a:pt x="90" y="16"/>
                    <a:pt x="104" y="28"/>
                  </a:cubicBezTo>
                  <a:cubicBezTo>
                    <a:pt x="92" y="11"/>
                    <a:pt x="71" y="0"/>
                    <a:pt x="4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" name="Freeform 122">
              <a:extLst>
                <a:ext uri="{FF2B5EF4-FFF2-40B4-BE49-F238E27FC236}">
                  <a16:creationId xmlns:a16="http://schemas.microsoft.com/office/drawing/2014/main" id="{A65B0F67-71D9-5EAC-B557-5F55D3895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2251" y="4584701"/>
              <a:ext cx="217488" cy="114300"/>
            </a:xfrm>
            <a:custGeom>
              <a:avLst/>
              <a:gdLst>
                <a:gd name="T0" fmla="*/ 50 w 104"/>
                <a:gd name="T1" fmla="*/ 3 h 55"/>
                <a:gd name="T2" fmla="*/ 0 w 104"/>
                <a:gd name="T3" fmla="*/ 55 h 55"/>
                <a:gd name="T4" fmla="*/ 53 w 104"/>
                <a:gd name="T5" fmla="*/ 8 h 55"/>
                <a:gd name="T6" fmla="*/ 104 w 104"/>
                <a:gd name="T7" fmla="*/ 23 h 55"/>
                <a:gd name="T8" fmla="*/ 50 w 104"/>
                <a:gd name="T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5">
                  <a:moveTo>
                    <a:pt x="50" y="3"/>
                  </a:moveTo>
                  <a:cubicBezTo>
                    <a:pt x="22" y="7"/>
                    <a:pt x="0" y="27"/>
                    <a:pt x="0" y="55"/>
                  </a:cubicBezTo>
                  <a:cubicBezTo>
                    <a:pt x="7" y="31"/>
                    <a:pt x="27" y="12"/>
                    <a:pt x="53" y="8"/>
                  </a:cubicBezTo>
                  <a:cubicBezTo>
                    <a:pt x="72" y="5"/>
                    <a:pt x="90" y="11"/>
                    <a:pt x="104" y="23"/>
                  </a:cubicBezTo>
                  <a:cubicBezTo>
                    <a:pt x="92" y="6"/>
                    <a:pt x="73" y="0"/>
                    <a:pt x="50" y="3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23">
              <a:extLst>
                <a:ext uri="{FF2B5EF4-FFF2-40B4-BE49-F238E27FC236}">
                  <a16:creationId xmlns:a16="http://schemas.microsoft.com/office/drawing/2014/main" id="{12C20F53-58F7-CB1C-79DE-451A067D3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4724401"/>
              <a:ext cx="209550" cy="160338"/>
            </a:xfrm>
            <a:custGeom>
              <a:avLst/>
              <a:gdLst>
                <a:gd name="T0" fmla="*/ 61 w 101"/>
                <a:gd name="T1" fmla="*/ 69 h 77"/>
                <a:gd name="T2" fmla="*/ 94 w 101"/>
                <a:gd name="T3" fmla="*/ 0 h 77"/>
                <a:gd name="T4" fmla="*/ 54 w 101"/>
                <a:gd name="T5" fmla="*/ 57 h 77"/>
                <a:gd name="T6" fmla="*/ 0 w 101"/>
                <a:gd name="T7" fmla="*/ 54 h 77"/>
                <a:gd name="T8" fmla="*/ 61 w 10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7">
                  <a:moveTo>
                    <a:pt x="61" y="69"/>
                  </a:moveTo>
                  <a:cubicBezTo>
                    <a:pt x="88" y="59"/>
                    <a:pt x="101" y="27"/>
                    <a:pt x="94" y="0"/>
                  </a:cubicBezTo>
                  <a:cubicBezTo>
                    <a:pt x="93" y="24"/>
                    <a:pt x="78" y="47"/>
                    <a:pt x="54" y="57"/>
                  </a:cubicBezTo>
                  <a:cubicBezTo>
                    <a:pt x="35" y="64"/>
                    <a:pt x="16" y="62"/>
                    <a:pt x="0" y="54"/>
                  </a:cubicBezTo>
                  <a:cubicBezTo>
                    <a:pt x="16" y="68"/>
                    <a:pt x="40" y="77"/>
                    <a:pt x="61" y="69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" name="Freeform 124">
              <a:extLst>
                <a:ext uri="{FF2B5EF4-FFF2-40B4-BE49-F238E27FC236}">
                  <a16:creationId xmlns:a16="http://schemas.microsoft.com/office/drawing/2014/main" id="{609D035C-18CD-74BF-EE98-5735FD62E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4713288"/>
              <a:ext cx="214313" cy="138113"/>
            </a:xfrm>
            <a:custGeom>
              <a:avLst/>
              <a:gdLst>
                <a:gd name="T0" fmla="*/ 57 w 103"/>
                <a:gd name="T1" fmla="*/ 60 h 66"/>
                <a:gd name="T2" fmla="*/ 100 w 103"/>
                <a:gd name="T3" fmla="*/ 0 h 66"/>
                <a:gd name="T4" fmla="*/ 54 w 103"/>
                <a:gd name="T5" fmla="*/ 49 h 66"/>
                <a:gd name="T6" fmla="*/ 0 w 103"/>
                <a:gd name="T7" fmla="*/ 42 h 66"/>
                <a:gd name="T8" fmla="*/ 57 w 103"/>
                <a:gd name="T9" fmla="*/ 6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6">
                  <a:moveTo>
                    <a:pt x="57" y="60"/>
                  </a:moveTo>
                  <a:cubicBezTo>
                    <a:pt x="85" y="54"/>
                    <a:pt x="103" y="28"/>
                    <a:pt x="100" y="0"/>
                  </a:cubicBezTo>
                  <a:cubicBezTo>
                    <a:pt x="96" y="24"/>
                    <a:pt x="80" y="43"/>
                    <a:pt x="54" y="49"/>
                  </a:cubicBezTo>
                  <a:cubicBezTo>
                    <a:pt x="35" y="54"/>
                    <a:pt x="15" y="52"/>
                    <a:pt x="0" y="42"/>
                  </a:cubicBezTo>
                  <a:cubicBezTo>
                    <a:pt x="13" y="58"/>
                    <a:pt x="35" y="66"/>
                    <a:pt x="57" y="6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" name="Oval 125">
              <a:extLst>
                <a:ext uri="{FF2B5EF4-FFF2-40B4-BE49-F238E27FC236}">
                  <a16:creationId xmlns:a16="http://schemas.microsoft.com/office/drawing/2014/main" id="{E407A336-AB64-E4D1-6231-00BF24414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513" y="4765676"/>
              <a:ext cx="196850" cy="19526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" name="Freeform 126">
              <a:extLst>
                <a:ext uri="{FF2B5EF4-FFF2-40B4-BE49-F238E27FC236}">
                  <a16:creationId xmlns:a16="http://schemas.microsoft.com/office/drawing/2014/main" id="{630C420B-829D-95E8-451B-4BA25DD09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4770438"/>
              <a:ext cx="165100" cy="93663"/>
            </a:xfrm>
            <a:custGeom>
              <a:avLst/>
              <a:gdLst>
                <a:gd name="T0" fmla="*/ 37 w 79"/>
                <a:gd name="T1" fmla="*/ 3 h 45"/>
                <a:gd name="T2" fmla="*/ 0 w 79"/>
                <a:gd name="T3" fmla="*/ 45 h 45"/>
                <a:gd name="T4" fmla="*/ 40 w 79"/>
                <a:gd name="T5" fmla="*/ 12 h 45"/>
                <a:gd name="T6" fmla="*/ 79 w 79"/>
                <a:gd name="T7" fmla="*/ 21 h 45"/>
                <a:gd name="T8" fmla="*/ 37 w 79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5">
                  <a:moveTo>
                    <a:pt x="37" y="3"/>
                  </a:moveTo>
                  <a:cubicBezTo>
                    <a:pt x="16" y="6"/>
                    <a:pt x="0" y="24"/>
                    <a:pt x="0" y="45"/>
                  </a:cubicBezTo>
                  <a:cubicBezTo>
                    <a:pt x="5" y="27"/>
                    <a:pt x="21" y="15"/>
                    <a:pt x="40" y="12"/>
                  </a:cubicBezTo>
                  <a:cubicBezTo>
                    <a:pt x="55" y="10"/>
                    <a:pt x="69" y="12"/>
                    <a:pt x="79" y="21"/>
                  </a:cubicBezTo>
                  <a:cubicBezTo>
                    <a:pt x="70" y="8"/>
                    <a:pt x="54" y="0"/>
                    <a:pt x="37" y="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" name="Freeform 127">
              <a:extLst>
                <a:ext uri="{FF2B5EF4-FFF2-40B4-BE49-F238E27FC236}">
                  <a16:creationId xmlns:a16="http://schemas.microsoft.com/office/drawing/2014/main" id="{A638C88A-2F06-F717-AF80-FC718E9FC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13" y="4756151"/>
              <a:ext cx="165100" cy="87313"/>
            </a:xfrm>
            <a:custGeom>
              <a:avLst/>
              <a:gdLst>
                <a:gd name="T0" fmla="*/ 39 w 79"/>
                <a:gd name="T1" fmla="*/ 2 h 42"/>
                <a:gd name="T2" fmla="*/ 0 w 79"/>
                <a:gd name="T3" fmla="*/ 42 h 42"/>
                <a:gd name="T4" fmla="*/ 40 w 79"/>
                <a:gd name="T5" fmla="*/ 6 h 42"/>
                <a:gd name="T6" fmla="*/ 79 w 79"/>
                <a:gd name="T7" fmla="*/ 18 h 42"/>
                <a:gd name="T8" fmla="*/ 39 w 79"/>
                <a:gd name="T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2">
                  <a:moveTo>
                    <a:pt x="39" y="2"/>
                  </a:moveTo>
                  <a:cubicBezTo>
                    <a:pt x="17" y="5"/>
                    <a:pt x="0" y="21"/>
                    <a:pt x="0" y="42"/>
                  </a:cubicBezTo>
                  <a:cubicBezTo>
                    <a:pt x="5" y="24"/>
                    <a:pt x="20" y="9"/>
                    <a:pt x="40" y="6"/>
                  </a:cubicBezTo>
                  <a:cubicBezTo>
                    <a:pt x="55" y="4"/>
                    <a:pt x="69" y="9"/>
                    <a:pt x="79" y="18"/>
                  </a:cubicBezTo>
                  <a:cubicBezTo>
                    <a:pt x="70" y="4"/>
                    <a:pt x="55" y="0"/>
                    <a:pt x="39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" name="Freeform 128">
              <a:extLst>
                <a:ext uri="{FF2B5EF4-FFF2-40B4-BE49-F238E27FC236}">
                  <a16:creationId xmlns:a16="http://schemas.microsoft.com/office/drawing/2014/main" id="{B9AA7DEB-6DDE-F938-4FF9-70EB17595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1" y="4862513"/>
              <a:ext cx="160338" cy="122238"/>
            </a:xfrm>
            <a:custGeom>
              <a:avLst/>
              <a:gdLst>
                <a:gd name="T0" fmla="*/ 47 w 77"/>
                <a:gd name="T1" fmla="*/ 53 h 59"/>
                <a:gd name="T2" fmla="*/ 72 w 77"/>
                <a:gd name="T3" fmla="*/ 0 h 59"/>
                <a:gd name="T4" fmla="*/ 41 w 77"/>
                <a:gd name="T5" fmla="*/ 43 h 59"/>
                <a:gd name="T6" fmla="*/ 0 w 77"/>
                <a:gd name="T7" fmla="*/ 41 h 59"/>
                <a:gd name="T8" fmla="*/ 47 w 77"/>
                <a:gd name="T9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9">
                  <a:moveTo>
                    <a:pt x="47" y="53"/>
                  </a:moveTo>
                  <a:cubicBezTo>
                    <a:pt x="67" y="45"/>
                    <a:pt x="77" y="20"/>
                    <a:pt x="72" y="0"/>
                  </a:cubicBezTo>
                  <a:cubicBezTo>
                    <a:pt x="71" y="19"/>
                    <a:pt x="60" y="36"/>
                    <a:pt x="41" y="43"/>
                  </a:cubicBezTo>
                  <a:cubicBezTo>
                    <a:pt x="27" y="49"/>
                    <a:pt x="13" y="47"/>
                    <a:pt x="0" y="41"/>
                  </a:cubicBezTo>
                  <a:cubicBezTo>
                    <a:pt x="12" y="52"/>
                    <a:pt x="31" y="59"/>
                    <a:pt x="47" y="5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" name="Freeform 129">
              <a:extLst>
                <a:ext uri="{FF2B5EF4-FFF2-40B4-BE49-F238E27FC236}">
                  <a16:creationId xmlns:a16="http://schemas.microsoft.com/office/drawing/2014/main" id="{F52EBC12-2559-3921-7F92-3B756BC78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1" y="4852988"/>
              <a:ext cx="163513" cy="104775"/>
            </a:xfrm>
            <a:custGeom>
              <a:avLst/>
              <a:gdLst>
                <a:gd name="T0" fmla="*/ 44 w 78"/>
                <a:gd name="T1" fmla="*/ 46 h 50"/>
                <a:gd name="T2" fmla="*/ 76 w 78"/>
                <a:gd name="T3" fmla="*/ 0 h 50"/>
                <a:gd name="T4" fmla="*/ 41 w 78"/>
                <a:gd name="T5" fmla="*/ 37 h 50"/>
                <a:gd name="T6" fmla="*/ 0 w 78"/>
                <a:gd name="T7" fmla="*/ 32 h 50"/>
                <a:gd name="T8" fmla="*/ 44 w 78"/>
                <a:gd name="T9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0">
                  <a:moveTo>
                    <a:pt x="44" y="46"/>
                  </a:moveTo>
                  <a:cubicBezTo>
                    <a:pt x="65" y="41"/>
                    <a:pt x="78" y="21"/>
                    <a:pt x="76" y="0"/>
                  </a:cubicBezTo>
                  <a:cubicBezTo>
                    <a:pt x="73" y="19"/>
                    <a:pt x="61" y="33"/>
                    <a:pt x="41" y="37"/>
                  </a:cubicBezTo>
                  <a:cubicBezTo>
                    <a:pt x="27" y="41"/>
                    <a:pt x="11" y="40"/>
                    <a:pt x="0" y="32"/>
                  </a:cubicBezTo>
                  <a:cubicBezTo>
                    <a:pt x="10" y="44"/>
                    <a:pt x="27" y="50"/>
                    <a:pt x="44" y="4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" name="Oval 130">
              <a:extLst>
                <a:ext uri="{FF2B5EF4-FFF2-40B4-BE49-F238E27FC236}">
                  <a16:creationId xmlns:a16="http://schemas.microsoft.com/office/drawing/2014/main" id="{C063A531-8EC5-E927-D891-5933628E8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901" y="4613276"/>
              <a:ext cx="150813" cy="150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" name="Freeform 131">
              <a:extLst>
                <a:ext uri="{FF2B5EF4-FFF2-40B4-BE49-F238E27FC236}">
                  <a16:creationId xmlns:a16="http://schemas.microsoft.com/office/drawing/2014/main" id="{CD91F427-F28D-D1CC-F073-FFC61C7C2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1" y="4618038"/>
              <a:ext cx="127000" cy="73025"/>
            </a:xfrm>
            <a:custGeom>
              <a:avLst/>
              <a:gdLst>
                <a:gd name="T0" fmla="*/ 28 w 61"/>
                <a:gd name="T1" fmla="*/ 2 h 35"/>
                <a:gd name="T2" fmla="*/ 0 w 61"/>
                <a:gd name="T3" fmla="*/ 35 h 35"/>
                <a:gd name="T4" fmla="*/ 31 w 61"/>
                <a:gd name="T5" fmla="*/ 9 h 35"/>
                <a:gd name="T6" fmla="*/ 61 w 61"/>
                <a:gd name="T7" fmla="*/ 16 h 35"/>
                <a:gd name="T8" fmla="*/ 28 w 61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5">
                  <a:moveTo>
                    <a:pt x="28" y="2"/>
                  </a:moveTo>
                  <a:cubicBezTo>
                    <a:pt x="12" y="4"/>
                    <a:pt x="0" y="18"/>
                    <a:pt x="0" y="35"/>
                  </a:cubicBezTo>
                  <a:cubicBezTo>
                    <a:pt x="4" y="21"/>
                    <a:pt x="16" y="11"/>
                    <a:pt x="31" y="9"/>
                  </a:cubicBezTo>
                  <a:cubicBezTo>
                    <a:pt x="42" y="7"/>
                    <a:pt x="53" y="9"/>
                    <a:pt x="61" y="16"/>
                  </a:cubicBezTo>
                  <a:cubicBezTo>
                    <a:pt x="54" y="6"/>
                    <a:pt x="42" y="0"/>
                    <a:pt x="28" y="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" name="Freeform 132">
              <a:extLst>
                <a:ext uri="{FF2B5EF4-FFF2-40B4-BE49-F238E27FC236}">
                  <a16:creationId xmlns:a16="http://schemas.microsoft.com/office/drawing/2014/main" id="{7539523A-6FC3-7A84-17E0-745893666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605338"/>
              <a:ext cx="127000" cy="68263"/>
            </a:xfrm>
            <a:custGeom>
              <a:avLst/>
              <a:gdLst>
                <a:gd name="T0" fmla="*/ 30 w 61"/>
                <a:gd name="T1" fmla="*/ 2 h 33"/>
                <a:gd name="T2" fmla="*/ 0 w 61"/>
                <a:gd name="T3" fmla="*/ 33 h 33"/>
                <a:gd name="T4" fmla="*/ 31 w 61"/>
                <a:gd name="T5" fmla="*/ 5 h 33"/>
                <a:gd name="T6" fmla="*/ 61 w 61"/>
                <a:gd name="T7" fmla="*/ 14 h 33"/>
                <a:gd name="T8" fmla="*/ 30 w 6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3">
                  <a:moveTo>
                    <a:pt x="30" y="2"/>
                  </a:moveTo>
                  <a:cubicBezTo>
                    <a:pt x="13" y="4"/>
                    <a:pt x="0" y="16"/>
                    <a:pt x="0" y="33"/>
                  </a:cubicBezTo>
                  <a:cubicBezTo>
                    <a:pt x="4" y="18"/>
                    <a:pt x="15" y="7"/>
                    <a:pt x="31" y="5"/>
                  </a:cubicBezTo>
                  <a:cubicBezTo>
                    <a:pt x="42" y="3"/>
                    <a:pt x="53" y="7"/>
                    <a:pt x="61" y="14"/>
                  </a:cubicBezTo>
                  <a:cubicBezTo>
                    <a:pt x="54" y="4"/>
                    <a:pt x="43" y="0"/>
                    <a:pt x="30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" name="Freeform 133">
              <a:extLst>
                <a:ext uri="{FF2B5EF4-FFF2-40B4-BE49-F238E27FC236}">
                  <a16:creationId xmlns:a16="http://schemas.microsoft.com/office/drawing/2014/main" id="{E386FBEF-52A5-521E-DFB3-6CCCD2A8A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6826" y="4686301"/>
              <a:ext cx="123825" cy="96838"/>
            </a:xfrm>
            <a:custGeom>
              <a:avLst/>
              <a:gdLst>
                <a:gd name="T0" fmla="*/ 36 w 59"/>
                <a:gd name="T1" fmla="*/ 42 h 46"/>
                <a:gd name="T2" fmla="*/ 56 w 59"/>
                <a:gd name="T3" fmla="*/ 0 h 46"/>
                <a:gd name="T4" fmla="*/ 32 w 59"/>
                <a:gd name="T5" fmla="*/ 34 h 46"/>
                <a:gd name="T6" fmla="*/ 0 w 59"/>
                <a:gd name="T7" fmla="*/ 32 h 46"/>
                <a:gd name="T8" fmla="*/ 36 w 59"/>
                <a:gd name="T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6">
                  <a:moveTo>
                    <a:pt x="36" y="42"/>
                  </a:moveTo>
                  <a:cubicBezTo>
                    <a:pt x="52" y="35"/>
                    <a:pt x="59" y="16"/>
                    <a:pt x="56" y="0"/>
                  </a:cubicBezTo>
                  <a:cubicBezTo>
                    <a:pt x="55" y="15"/>
                    <a:pt x="46" y="29"/>
                    <a:pt x="32" y="34"/>
                  </a:cubicBezTo>
                  <a:cubicBezTo>
                    <a:pt x="21" y="38"/>
                    <a:pt x="9" y="37"/>
                    <a:pt x="0" y="32"/>
                  </a:cubicBezTo>
                  <a:cubicBezTo>
                    <a:pt x="9" y="41"/>
                    <a:pt x="24" y="46"/>
                    <a:pt x="36" y="4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" name="Freeform 134">
              <a:extLst>
                <a:ext uri="{FF2B5EF4-FFF2-40B4-BE49-F238E27FC236}">
                  <a16:creationId xmlns:a16="http://schemas.microsoft.com/office/drawing/2014/main" id="{EAD5918A-F340-A4C6-A82C-840E329D9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4681538"/>
              <a:ext cx="127000" cy="82550"/>
            </a:xfrm>
            <a:custGeom>
              <a:avLst/>
              <a:gdLst>
                <a:gd name="T0" fmla="*/ 34 w 61"/>
                <a:gd name="T1" fmla="*/ 36 h 39"/>
                <a:gd name="T2" fmla="*/ 59 w 61"/>
                <a:gd name="T3" fmla="*/ 0 h 39"/>
                <a:gd name="T4" fmla="*/ 32 w 61"/>
                <a:gd name="T5" fmla="*/ 29 h 39"/>
                <a:gd name="T6" fmla="*/ 0 w 61"/>
                <a:gd name="T7" fmla="*/ 24 h 39"/>
                <a:gd name="T8" fmla="*/ 34 w 61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9">
                  <a:moveTo>
                    <a:pt x="34" y="36"/>
                  </a:moveTo>
                  <a:cubicBezTo>
                    <a:pt x="50" y="31"/>
                    <a:pt x="61" y="16"/>
                    <a:pt x="59" y="0"/>
                  </a:cubicBezTo>
                  <a:cubicBezTo>
                    <a:pt x="57" y="14"/>
                    <a:pt x="47" y="25"/>
                    <a:pt x="32" y="29"/>
                  </a:cubicBezTo>
                  <a:cubicBezTo>
                    <a:pt x="21" y="31"/>
                    <a:pt x="8" y="30"/>
                    <a:pt x="0" y="24"/>
                  </a:cubicBezTo>
                  <a:cubicBezTo>
                    <a:pt x="8" y="34"/>
                    <a:pt x="21" y="39"/>
                    <a:pt x="34" y="3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" name="Freeform 135">
              <a:extLst>
                <a:ext uri="{FF2B5EF4-FFF2-40B4-BE49-F238E27FC236}">
                  <a16:creationId xmlns:a16="http://schemas.microsoft.com/office/drawing/2014/main" id="{D5A99D9B-F3BA-04AF-E585-FFAC624B5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01" y="4743451"/>
              <a:ext cx="357188" cy="304800"/>
            </a:xfrm>
            <a:custGeom>
              <a:avLst/>
              <a:gdLst>
                <a:gd name="T0" fmla="*/ 161 w 171"/>
                <a:gd name="T1" fmla="*/ 50 h 146"/>
                <a:gd name="T2" fmla="*/ 103 w 171"/>
                <a:gd name="T3" fmla="*/ 133 h 146"/>
                <a:gd name="T4" fmla="*/ 10 w 171"/>
                <a:gd name="T5" fmla="*/ 96 h 146"/>
                <a:gd name="T6" fmla="*/ 67 w 171"/>
                <a:gd name="T7" fmla="*/ 13 h 146"/>
                <a:gd name="T8" fmla="*/ 161 w 171"/>
                <a:gd name="T9" fmla="*/ 5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46">
                  <a:moveTo>
                    <a:pt x="161" y="50"/>
                  </a:moveTo>
                  <a:cubicBezTo>
                    <a:pt x="171" y="84"/>
                    <a:pt x="145" y="121"/>
                    <a:pt x="103" y="133"/>
                  </a:cubicBezTo>
                  <a:cubicBezTo>
                    <a:pt x="62" y="146"/>
                    <a:pt x="20" y="129"/>
                    <a:pt x="10" y="96"/>
                  </a:cubicBezTo>
                  <a:cubicBezTo>
                    <a:pt x="0" y="62"/>
                    <a:pt x="26" y="25"/>
                    <a:pt x="67" y="13"/>
                  </a:cubicBezTo>
                  <a:cubicBezTo>
                    <a:pt x="109" y="0"/>
                    <a:pt x="151" y="17"/>
                    <a:pt x="161" y="50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" name="Freeform 136">
              <a:extLst>
                <a:ext uri="{FF2B5EF4-FFF2-40B4-BE49-F238E27FC236}">
                  <a16:creationId xmlns:a16="http://schemas.microsoft.com/office/drawing/2014/main" id="{7107538D-3772-607C-7388-B8EF2B836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776" y="4764088"/>
              <a:ext cx="265113" cy="177800"/>
            </a:xfrm>
            <a:custGeom>
              <a:avLst/>
              <a:gdLst>
                <a:gd name="T0" fmla="*/ 52 w 127"/>
                <a:gd name="T1" fmla="*/ 12 h 85"/>
                <a:gd name="T2" fmla="*/ 8 w 127"/>
                <a:gd name="T3" fmla="*/ 85 h 85"/>
                <a:gd name="T4" fmla="*/ 61 w 127"/>
                <a:gd name="T5" fmla="*/ 22 h 85"/>
                <a:gd name="T6" fmla="*/ 127 w 127"/>
                <a:gd name="T7" fmla="*/ 15 h 85"/>
                <a:gd name="T8" fmla="*/ 52 w 127"/>
                <a:gd name="T9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5">
                  <a:moveTo>
                    <a:pt x="52" y="12"/>
                  </a:moveTo>
                  <a:cubicBezTo>
                    <a:pt x="18" y="26"/>
                    <a:pt x="0" y="58"/>
                    <a:pt x="8" y="85"/>
                  </a:cubicBezTo>
                  <a:cubicBezTo>
                    <a:pt x="9" y="59"/>
                    <a:pt x="30" y="36"/>
                    <a:pt x="61" y="22"/>
                  </a:cubicBezTo>
                  <a:cubicBezTo>
                    <a:pt x="84" y="13"/>
                    <a:pt x="107" y="9"/>
                    <a:pt x="127" y="15"/>
                  </a:cubicBezTo>
                  <a:cubicBezTo>
                    <a:pt x="107" y="3"/>
                    <a:pt x="78" y="0"/>
                    <a:pt x="52" y="1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" name="Freeform 137">
              <a:extLst>
                <a:ext uri="{FF2B5EF4-FFF2-40B4-BE49-F238E27FC236}">
                  <a16:creationId xmlns:a16="http://schemas.microsoft.com/office/drawing/2014/main" id="{C9D9BE98-184D-ADE9-142E-9E9D047E8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4745038"/>
              <a:ext cx="265113" cy="171450"/>
            </a:xfrm>
            <a:custGeom>
              <a:avLst/>
              <a:gdLst>
                <a:gd name="T0" fmla="*/ 55 w 127"/>
                <a:gd name="T1" fmla="*/ 12 h 82"/>
                <a:gd name="T2" fmla="*/ 8 w 127"/>
                <a:gd name="T3" fmla="*/ 82 h 82"/>
                <a:gd name="T4" fmla="*/ 59 w 127"/>
                <a:gd name="T5" fmla="*/ 17 h 82"/>
                <a:gd name="T6" fmla="*/ 127 w 127"/>
                <a:gd name="T7" fmla="*/ 13 h 82"/>
                <a:gd name="T8" fmla="*/ 55 w 127"/>
                <a:gd name="T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2">
                  <a:moveTo>
                    <a:pt x="55" y="12"/>
                  </a:moveTo>
                  <a:cubicBezTo>
                    <a:pt x="21" y="27"/>
                    <a:pt x="0" y="55"/>
                    <a:pt x="8" y="82"/>
                  </a:cubicBezTo>
                  <a:cubicBezTo>
                    <a:pt x="9" y="56"/>
                    <a:pt x="28" y="30"/>
                    <a:pt x="59" y="17"/>
                  </a:cubicBezTo>
                  <a:cubicBezTo>
                    <a:pt x="82" y="7"/>
                    <a:pt x="107" y="6"/>
                    <a:pt x="127" y="13"/>
                  </a:cubicBezTo>
                  <a:cubicBezTo>
                    <a:pt x="107" y="0"/>
                    <a:pt x="81" y="1"/>
                    <a:pt x="55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" name="Freeform 138">
              <a:extLst>
                <a:ext uri="{FF2B5EF4-FFF2-40B4-BE49-F238E27FC236}">
                  <a16:creationId xmlns:a16="http://schemas.microsoft.com/office/drawing/2014/main" id="{7BD1BD9D-5A54-561C-34E7-FC3FBCEF3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1" y="4845051"/>
              <a:ext cx="242888" cy="203200"/>
            </a:xfrm>
            <a:custGeom>
              <a:avLst/>
              <a:gdLst>
                <a:gd name="T0" fmla="*/ 80 w 116"/>
                <a:gd name="T1" fmla="*/ 81 h 97"/>
                <a:gd name="T2" fmla="*/ 101 w 116"/>
                <a:gd name="T3" fmla="*/ 0 h 97"/>
                <a:gd name="T4" fmla="*/ 67 w 116"/>
                <a:gd name="T5" fmla="*/ 72 h 97"/>
                <a:gd name="T6" fmla="*/ 0 w 116"/>
                <a:gd name="T7" fmla="*/ 88 h 97"/>
                <a:gd name="T8" fmla="*/ 80 w 116"/>
                <a:gd name="T9" fmla="*/ 8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7">
                  <a:moveTo>
                    <a:pt x="80" y="81"/>
                  </a:moveTo>
                  <a:cubicBezTo>
                    <a:pt x="110" y="61"/>
                    <a:pt x="116" y="25"/>
                    <a:pt x="101" y="0"/>
                  </a:cubicBezTo>
                  <a:cubicBezTo>
                    <a:pt x="107" y="25"/>
                    <a:pt x="94" y="53"/>
                    <a:pt x="67" y="72"/>
                  </a:cubicBezTo>
                  <a:cubicBezTo>
                    <a:pt x="47" y="85"/>
                    <a:pt x="22" y="91"/>
                    <a:pt x="0" y="88"/>
                  </a:cubicBezTo>
                  <a:cubicBezTo>
                    <a:pt x="23" y="97"/>
                    <a:pt x="57" y="96"/>
                    <a:pt x="80" y="8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" name="Freeform 139">
              <a:extLst>
                <a:ext uri="{FF2B5EF4-FFF2-40B4-BE49-F238E27FC236}">
                  <a16:creationId xmlns:a16="http://schemas.microsoft.com/office/drawing/2014/main" id="{F157BCD3-01AF-42AB-FE54-6447EA1FE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26" y="4841876"/>
              <a:ext cx="257175" cy="185738"/>
            </a:xfrm>
            <a:custGeom>
              <a:avLst/>
              <a:gdLst>
                <a:gd name="T0" fmla="*/ 76 w 123"/>
                <a:gd name="T1" fmla="*/ 75 h 89"/>
                <a:gd name="T2" fmla="*/ 111 w 123"/>
                <a:gd name="T3" fmla="*/ 0 h 89"/>
                <a:gd name="T4" fmla="*/ 69 w 123"/>
                <a:gd name="T5" fmla="*/ 65 h 89"/>
                <a:gd name="T6" fmla="*/ 0 w 123"/>
                <a:gd name="T7" fmla="*/ 78 h 89"/>
                <a:gd name="T8" fmla="*/ 76 w 123"/>
                <a:gd name="T9" fmla="*/ 7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9">
                  <a:moveTo>
                    <a:pt x="76" y="75"/>
                  </a:moveTo>
                  <a:cubicBezTo>
                    <a:pt x="108" y="58"/>
                    <a:pt x="123" y="26"/>
                    <a:pt x="111" y="0"/>
                  </a:cubicBezTo>
                  <a:cubicBezTo>
                    <a:pt x="114" y="26"/>
                    <a:pt x="99" y="49"/>
                    <a:pt x="69" y="65"/>
                  </a:cubicBezTo>
                  <a:cubicBezTo>
                    <a:pt x="47" y="77"/>
                    <a:pt x="21" y="83"/>
                    <a:pt x="0" y="78"/>
                  </a:cubicBezTo>
                  <a:cubicBezTo>
                    <a:pt x="21" y="89"/>
                    <a:pt x="51" y="89"/>
                    <a:pt x="76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" name="Oval 140">
              <a:extLst>
                <a:ext uri="{FF2B5EF4-FFF2-40B4-BE49-F238E27FC236}">
                  <a16:creationId xmlns:a16="http://schemas.microsoft.com/office/drawing/2014/main" id="{B710109E-6B20-A105-6C0A-9A81BEF9E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1351" y="2668588"/>
              <a:ext cx="319088" cy="404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" name="Freeform 141">
              <a:extLst>
                <a:ext uri="{FF2B5EF4-FFF2-40B4-BE49-F238E27FC236}">
                  <a16:creationId xmlns:a16="http://schemas.microsoft.com/office/drawing/2014/main" id="{AFB1689B-CFF8-AA0A-A27D-583056988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4051" y="2678113"/>
              <a:ext cx="271463" cy="196850"/>
            </a:xfrm>
            <a:custGeom>
              <a:avLst/>
              <a:gdLst>
                <a:gd name="T0" fmla="*/ 61 w 130"/>
                <a:gd name="T1" fmla="*/ 5 h 94"/>
                <a:gd name="T2" fmla="*/ 0 w 130"/>
                <a:gd name="T3" fmla="*/ 94 h 94"/>
                <a:gd name="T4" fmla="*/ 66 w 130"/>
                <a:gd name="T5" fmla="*/ 25 h 94"/>
                <a:gd name="T6" fmla="*/ 130 w 130"/>
                <a:gd name="T7" fmla="*/ 44 h 94"/>
                <a:gd name="T8" fmla="*/ 61 w 130"/>
                <a:gd name="T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94">
                  <a:moveTo>
                    <a:pt x="61" y="5"/>
                  </a:moveTo>
                  <a:cubicBezTo>
                    <a:pt x="26" y="11"/>
                    <a:pt x="0" y="50"/>
                    <a:pt x="0" y="94"/>
                  </a:cubicBezTo>
                  <a:cubicBezTo>
                    <a:pt x="8" y="56"/>
                    <a:pt x="34" y="31"/>
                    <a:pt x="66" y="25"/>
                  </a:cubicBezTo>
                  <a:cubicBezTo>
                    <a:pt x="90" y="20"/>
                    <a:pt x="113" y="25"/>
                    <a:pt x="130" y="44"/>
                  </a:cubicBezTo>
                  <a:cubicBezTo>
                    <a:pt x="115" y="16"/>
                    <a:pt x="89" y="0"/>
                    <a:pt x="61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142">
              <a:extLst>
                <a:ext uri="{FF2B5EF4-FFF2-40B4-BE49-F238E27FC236}">
                  <a16:creationId xmlns:a16="http://schemas.microsoft.com/office/drawing/2014/main" id="{FFEC068E-6AB4-6319-029F-8A0CE53B3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351" y="2644776"/>
              <a:ext cx="271463" cy="184150"/>
            </a:xfrm>
            <a:custGeom>
              <a:avLst/>
              <a:gdLst>
                <a:gd name="T0" fmla="*/ 63 w 130"/>
                <a:gd name="T1" fmla="*/ 5 h 88"/>
                <a:gd name="T2" fmla="*/ 0 w 130"/>
                <a:gd name="T3" fmla="*/ 88 h 88"/>
                <a:gd name="T4" fmla="*/ 66 w 130"/>
                <a:gd name="T5" fmla="*/ 14 h 88"/>
                <a:gd name="T6" fmla="*/ 130 w 130"/>
                <a:gd name="T7" fmla="*/ 38 h 88"/>
                <a:gd name="T8" fmla="*/ 63 w 130"/>
                <a:gd name="T9" fmla="*/ 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88">
                  <a:moveTo>
                    <a:pt x="63" y="5"/>
                  </a:moveTo>
                  <a:cubicBezTo>
                    <a:pt x="28" y="12"/>
                    <a:pt x="0" y="44"/>
                    <a:pt x="0" y="88"/>
                  </a:cubicBezTo>
                  <a:cubicBezTo>
                    <a:pt x="8" y="50"/>
                    <a:pt x="33" y="20"/>
                    <a:pt x="66" y="14"/>
                  </a:cubicBezTo>
                  <a:cubicBezTo>
                    <a:pt x="90" y="9"/>
                    <a:pt x="113" y="19"/>
                    <a:pt x="130" y="38"/>
                  </a:cubicBezTo>
                  <a:cubicBezTo>
                    <a:pt x="115" y="10"/>
                    <a:pt x="91" y="0"/>
                    <a:pt x="63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" name="Freeform 143">
              <a:extLst>
                <a:ext uri="{FF2B5EF4-FFF2-40B4-BE49-F238E27FC236}">
                  <a16:creationId xmlns:a16="http://schemas.microsoft.com/office/drawing/2014/main" id="{5F3C6797-8CC1-795F-7DC9-FE3A58404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963" y="2868613"/>
              <a:ext cx="263525" cy="257175"/>
            </a:xfrm>
            <a:custGeom>
              <a:avLst/>
              <a:gdLst>
                <a:gd name="T0" fmla="*/ 77 w 126"/>
                <a:gd name="T1" fmla="*/ 110 h 123"/>
                <a:gd name="T2" fmla="*/ 118 w 126"/>
                <a:gd name="T3" fmla="*/ 0 h 123"/>
                <a:gd name="T4" fmla="*/ 67 w 126"/>
                <a:gd name="T5" fmla="*/ 91 h 123"/>
                <a:gd name="T6" fmla="*/ 0 w 126"/>
                <a:gd name="T7" fmla="*/ 85 h 123"/>
                <a:gd name="T8" fmla="*/ 77 w 126"/>
                <a:gd name="T9" fmla="*/ 1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3">
                  <a:moveTo>
                    <a:pt x="77" y="110"/>
                  </a:moveTo>
                  <a:cubicBezTo>
                    <a:pt x="110" y="94"/>
                    <a:pt x="126" y="43"/>
                    <a:pt x="118" y="0"/>
                  </a:cubicBezTo>
                  <a:cubicBezTo>
                    <a:pt x="117" y="39"/>
                    <a:pt x="98" y="76"/>
                    <a:pt x="67" y="91"/>
                  </a:cubicBezTo>
                  <a:cubicBezTo>
                    <a:pt x="44" y="102"/>
                    <a:pt x="20" y="99"/>
                    <a:pt x="0" y="85"/>
                  </a:cubicBezTo>
                  <a:cubicBezTo>
                    <a:pt x="20" y="108"/>
                    <a:pt x="50" y="123"/>
                    <a:pt x="77" y="110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" name="Freeform 144">
              <a:extLst>
                <a:ext uri="{FF2B5EF4-FFF2-40B4-BE49-F238E27FC236}">
                  <a16:creationId xmlns:a16="http://schemas.microsoft.com/office/drawing/2014/main" id="{CDCE45DE-C686-AC25-8EDA-B76739A73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213" y="2852738"/>
              <a:ext cx="268288" cy="219075"/>
            </a:xfrm>
            <a:custGeom>
              <a:avLst/>
              <a:gdLst>
                <a:gd name="T0" fmla="*/ 72 w 128"/>
                <a:gd name="T1" fmla="*/ 96 h 105"/>
                <a:gd name="T2" fmla="*/ 125 w 128"/>
                <a:gd name="T3" fmla="*/ 0 h 105"/>
                <a:gd name="T4" fmla="*/ 68 w 128"/>
                <a:gd name="T5" fmla="*/ 78 h 105"/>
                <a:gd name="T6" fmla="*/ 0 w 128"/>
                <a:gd name="T7" fmla="*/ 66 h 105"/>
                <a:gd name="T8" fmla="*/ 72 w 128"/>
                <a:gd name="T9" fmla="*/ 9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05">
                  <a:moveTo>
                    <a:pt x="72" y="96"/>
                  </a:moveTo>
                  <a:cubicBezTo>
                    <a:pt x="106" y="86"/>
                    <a:pt x="128" y="44"/>
                    <a:pt x="125" y="0"/>
                  </a:cubicBezTo>
                  <a:cubicBezTo>
                    <a:pt x="120" y="39"/>
                    <a:pt x="99" y="68"/>
                    <a:pt x="68" y="78"/>
                  </a:cubicBezTo>
                  <a:cubicBezTo>
                    <a:pt x="44" y="85"/>
                    <a:pt x="18" y="83"/>
                    <a:pt x="0" y="66"/>
                  </a:cubicBezTo>
                  <a:cubicBezTo>
                    <a:pt x="17" y="92"/>
                    <a:pt x="44" y="105"/>
                    <a:pt x="72" y="9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" name="Freeform 145">
              <a:extLst>
                <a:ext uri="{FF2B5EF4-FFF2-40B4-BE49-F238E27FC236}">
                  <a16:creationId xmlns:a16="http://schemas.microsoft.com/office/drawing/2014/main" id="{BE74AB84-F506-A704-E455-37AEAAD0D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3801" y="3178176"/>
              <a:ext cx="298450" cy="269875"/>
            </a:xfrm>
            <a:custGeom>
              <a:avLst/>
              <a:gdLst>
                <a:gd name="T0" fmla="*/ 49 w 143"/>
                <a:gd name="T1" fmla="*/ 22 h 129"/>
                <a:gd name="T2" fmla="*/ 19 w 143"/>
                <a:gd name="T3" fmla="*/ 129 h 129"/>
                <a:gd name="T4" fmla="*/ 64 w 143"/>
                <a:gd name="T5" fmla="*/ 35 h 129"/>
                <a:gd name="T6" fmla="*/ 143 w 143"/>
                <a:gd name="T7" fmla="*/ 14 h 129"/>
                <a:gd name="T8" fmla="*/ 49 w 143"/>
                <a:gd name="T9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29">
                  <a:moveTo>
                    <a:pt x="49" y="22"/>
                  </a:moveTo>
                  <a:cubicBezTo>
                    <a:pt x="13" y="47"/>
                    <a:pt x="0" y="93"/>
                    <a:pt x="19" y="129"/>
                  </a:cubicBezTo>
                  <a:cubicBezTo>
                    <a:pt x="12" y="94"/>
                    <a:pt x="30" y="58"/>
                    <a:pt x="64" y="35"/>
                  </a:cubicBezTo>
                  <a:cubicBezTo>
                    <a:pt x="89" y="18"/>
                    <a:pt x="116" y="9"/>
                    <a:pt x="143" y="14"/>
                  </a:cubicBezTo>
                  <a:cubicBezTo>
                    <a:pt x="115" y="0"/>
                    <a:pt x="78" y="2"/>
                    <a:pt x="49" y="2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" name="Freeform 146">
              <a:extLst>
                <a:ext uri="{FF2B5EF4-FFF2-40B4-BE49-F238E27FC236}">
                  <a16:creationId xmlns:a16="http://schemas.microsoft.com/office/drawing/2014/main" id="{922B0DDA-BFE3-CEF0-D2DA-7A77F5A8B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3148013"/>
              <a:ext cx="325438" cy="227013"/>
            </a:xfrm>
            <a:custGeom>
              <a:avLst/>
              <a:gdLst>
                <a:gd name="T0" fmla="*/ 67 w 156"/>
                <a:gd name="T1" fmla="*/ 14 h 108"/>
                <a:gd name="T2" fmla="*/ 11 w 156"/>
                <a:gd name="T3" fmla="*/ 108 h 108"/>
                <a:gd name="T4" fmla="*/ 72 w 156"/>
                <a:gd name="T5" fmla="*/ 21 h 108"/>
                <a:gd name="T6" fmla="*/ 156 w 156"/>
                <a:gd name="T7" fmla="*/ 21 h 108"/>
                <a:gd name="T8" fmla="*/ 67 w 156"/>
                <a:gd name="T9" fmla="*/ 1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08">
                  <a:moveTo>
                    <a:pt x="67" y="14"/>
                  </a:moveTo>
                  <a:cubicBezTo>
                    <a:pt x="26" y="31"/>
                    <a:pt x="0" y="69"/>
                    <a:pt x="11" y="108"/>
                  </a:cubicBezTo>
                  <a:cubicBezTo>
                    <a:pt x="11" y="72"/>
                    <a:pt x="34" y="37"/>
                    <a:pt x="72" y="21"/>
                  </a:cubicBezTo>
                  <a:cubicBezTo>
                    <a:pt x="100" y="9"/>
                    <a:pt x="131" y="10"/>
                    <a:pt x="156" y="21"/>
                  </a:cubicBezTo>
                  <a:cubicBezTo>
                    <a:pt x="131" y="1"/>
                    <a:pt x="99" y="0"/>
                    <a:pt x="67" y="1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108" name="Group 343">
            <a:extLst>
              <a:ext uri="{FF2B5EF4-FFF2-40B4-BE49-F238E27FC236}">
                <a16:creationId xmlns:a16="http://schemas.microsoft.com/office/drawing/2014/main" id="{D5D1125C-7039-B3EF-CA06-E7485E224A8B}"/>
              </a:ext>
            </a:extLst>
          </p:cNvPr>
          <p:cNvGrpSpPr/>
          <p:nvPr/>
        </p:nvGrpSpPr>
        <p:grpSpPr>
          <a:xfrm flipH="1">
            <a:off x="4016782" y="3917538"/>
            <a:ext cx="2188536" cy="2362593"/>
            <a:chOff x="-8231188" y="-836613"/>
            <a:chExt cx="7724775" cy="8339139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09" name="Freeform 155">
              <a:extLst>
                <a:ext uri="{FF2B5EF4-FFF2-40B4-BE49-F238E27FC236}">
                  <a16:creationId xmlns:a16="http://schemas.microsoft.com/office/drawing/2014/main" id="{42717D1E-B8ED-CCF4-3C85-C2BEA6545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05313" y="3649663"/>
              <a:ext cx="2028825" cy="3613150"/>
            </a:xfrm>
            <a:custGeom>
              <a:avLst/>
              <a:gdLst>
                <a:gd name="T0" fmla="*/ 211 w 540"/>
                <a:gd name="T1" fmla="*/ 61 h 962"/>
                <a:gd name="T2" fmla="*/ 170 w 540"/>
                <a:gd name="T3" fmla="*/ 176 h 962"/>
                <a:gd name="T4" fmla="*/ 166 w 540"/>
                <a:gd name="T5" fmla="*/ 813 h 962"/>
                <a:gd name="T6" fmla="*/ 31 w 540"/>
                <a:gd name="T7" fmla="*/ 934 h 962"/>
                <a:gd name="T8" fmla="*/ 464 w 540"/>
                <a:gd name="T9" fmla="*/ 943 h 962"/>
                <a:gd name="T10" fmla="*/ 470 w 540"/>
                <a:gd name="T11" fmla="*/ 652 h 962"/>
                <a:gd name="T12" fmla="*/ 476 w 540"/>
                <a:gd name="T13" fmla="*/ 416 h 962"/>
                <a:gd name="T14" fmla="*/ 484 w 540"/>
                <a:gd name="T15" fmla="*/ 286 h 962"/>
                <a:gd name="T16" fmla="*/ 520 w 540"/>
                <a:gd name="T17" fmla="*/ 129 h 962"/>
                <a:gd name="T18" fmla="*/ 514 w 540"/>
                <a:gd name="T19" fmla="*/ 0 h 962"/>
                <a:gd name="T20" fmla="*/ 292 w 540"/>
                <a:gd name="T21" fmla="*/ 29 h 962"/>
                <a:gd name="T22" fmla="*/ 211 w 540"/>
                <a:gd name="T23" fmla="*/ 61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0" h="962">
                  <a:moveTo>
                    <a:pt x="211" y="61"/>
                  </a:moveTo>
                  <a:cubicBezTo>
                    <a:pt x="212" y="78"/>
                    <a:pt x="170" y="103"/>
                    <a:pt x="170" y="176"/>
                  </a:cubicBezTo>
                  <a:cubicBezTo>
                    <a:pt x="170" y="202"/>
                    <a:pt x="177" y="813"/>
                    <a:pt x="166" y="813"/>
                  </a:cubicBezTo>
                  <a:cubicBezTo>
                    <a:pt x="131" y="813"/>
                    <a:pt x="0" y="870"/>
                    <a:pt x="31" y="934"/>
                  </a:cubicBezTo>
                  <a:cubicBezTo>
                    <a:pt x="42" y="954"/>
                    <a:pt x="458" y="962"/>
                    <a:pt x="464" y="943"/>
                  </a:cubicBezTo>
                  <a:cubicBezTo>
                    <a:pt x="476" y="907"/>
                    <a:pt x="470" y="721"/>
                    <a:pt x="470" y="652"/>
                  </a:cubicBezTo>
                  <a:cubicBezTo>
                    <a:pt x="470" y="562"/>
                    <a:pt x="468" y="505"/>
                    <a:pt x="476" y="416"/>
                  </a:cubicBezTo>
                  <a:cubicBezTo>
                    <a:pt x="479" y="375"/>
                    <a:pt x="462" y="315"/>
                    <a:pt x="484" y="286"/>
                  </a:cubicBezTo>
                  <a:cubicBezTo>
                    <a:pt x="510" y="251"/>
                    <a:pt x="520" y="173"/>
                    <a:pt x="520" y="129"/>
                  </a:cubicBezTo>
                  <a:cubicBezTo>
                    <a:pt x="503" y="129"/>
                    <a:pt x="540" y="0"/>
                    <a:pt x="514" y="0"/>
                  </a:cubicBezTo>
                  <a:cubicBezTo>
                    <a:pt x="415" y="0"/>
                    <a:pt x="385" y="14"/>
                    <a:pt x="292" y="29"/>
                  </a:cubicBezTo>
                  <a:cubicBezTo>
                    <a:pt x="262" y="33"/>
                    <a:pt x="210" y="22"/>
                    <a:pt x="211" y="6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0" name="Freeform 156">
              <a:extLst>
                <a:ext uri="{FF2B5EF4-FFF2-40B4-BE49-F238E27FC236}">
                  <a16:creationId xmlns:a16="http://schemas.microsoft.com/office/drawing/2014/main" id="{952E3F0B-0347-03EE-63CD-BC7FB531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1663" y="6072188"/>
              <a:ext cx="1831975" cy="1193800"/>
            </a:xfrm>
            <a:custGeom>
              <a:avLst/>
              <a:gdLst>
                <a:gd name="T0" fmla="*/ 173 w 488"/>
                <a:gd name="T1" fmla="*/ 9 h 318"/>
                <a:gd name="T2" fmla="*/ 167 w 488"/>
                <a:gd name="T3" fmla="*/ 169 h 318"/>
                <a:gd name="T4" fmla="*/ 32 w 488"/>
                <a:gd name="T5" fmla="*/ 290 h 318"/>
                <a:gd name="T6" fmla="*/ 465 w 488"/>
                <a:gd name="T7" fmla="*/ 300 h 318"/>
                <a:gd name="T8" fmla="*/ 485 w 488"/>
                <a:gd name="T9" fmla="*/ 77 h 318"/>
                <a:gd name="T10" fmla="*/ 488 w 488"/>
                <a:gd name="T11" fmla="*/ 10 h 318"/>
                <a:gd name="T12" fmla="*/ 487 w 488"/>
                <a:gd name="T13" fmla="*/ 0 h 318"/>
                <a:gd name="T14" fmla="*/ 173 w 488"/>
                <a:gd name="T15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8" h="318">
                  <a:moveTo>
                    <a:pt x="173" y="9"/>
                  </a:moveTo>
                  <a:cubicBezTo>
                    <a:pt x="173" y="115"/>
                    <a:pt x="171" y="169"/>
                    <a:pt x="167" y="169"/>
                  </a:cubicBezTo>
                  <a:cubicBezTo>
                    <a:pt x="132" y="169"/>
                    <a:pt x="0" y="226"/>
                    <a:pt x="32" y="290"/>
                  </a:cubicBezTo>
                  <a:cubicBezTo>
                    <a:pt x="42" y="311"/>
                    <a:pt x="459" y="318"/>
                    <a:pt x="465" y="300"/>
                  </a:cubicBezTo>
                  <a:cubicBezTo>
                    <a:pt x="475" y="270"/>
                    <a:pt x="487" y="161"/>
                    <a:pt x="485" y="77"/>
                  </a:cubicBezTo>
                  <a:cubicBezTo>
                    <a:pt x="485" y="57"/>
                    <a:pt x="488" y="23"/>
                    <a:pt x="488" y="10"/>
                  </a:cubicBezTo>
                  <a:cubicBezTo>
                    <a:pt x="488" y="6"/>
                    <a:pt x="488" y="3"/>
                    <a:pt x="487" y="0"/>
                  </a:cubicBezTo>
                  <a:cubicBezTo>
                    <a:pt x="397" y="42"/>
                    <a:pt x="281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1" name="Freeform 157">
              <a:extLst>
                <a:ext uri="{FF2B5EF4-FFF2-40B4-BE49-F238E27FC236}">
                  <a16:creationId xmlns:a16="http://schemas.microsoft.com/office/drawing/2014/main" id="{F060F413-4609-64B6-B777-04CF31AB8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54601" y="2081212"/>
              <a:ext cx="2070100" cy="1790700"/>
            </a:xfrm>
            <a:custGeom>
              <a:avLst/>
              <a:gdLst>
                <a:gd name="T0" fmla="*/ 430 w 551"/>
                <a:gd name="T1" fmla="*/ 70 h 477"/>
                <a:gd name="T2" fmla="*/ 443 w 551"/>
                <a:gd name="T3" fmla="*/ 321 h 477"/>
                <a:gd name="T4" fmla="*/ 229 w 551"/>
                <a:gd name="T5" fmla="*/ 447 h 477"/>
                <a:gd name="T6" fmla="*/ 16 w 551"/>
                <a:gd name="T7" fmla="*/ 366 h 477"/>
                <a:gd name="T8" fmla="*/ 130 w 551"/>
                <a:gd name="T9" fmla="*/ 245 h 477"/>
                <a:gd name="T10" fmla="*/ 213 w 551"/>
                <a:gd name="T11" fmla="*/ 214 h 477"/>
                <a:gd name="T12" fmla="*/ 262 w 551"/>
                <a:gd name="T13" fmla="*/ 129 h 477"/>
                <a:gd name="T14" fmla="*/ 401 w 551"/>
                <a:gd name="T15" fmla="*/ 52 h 477"/>
                <a:gd name="T16" fmla="*/ 430 w 551"/>
                <a:gd name="T17" fmla="*/ 7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1" h="477">
                  <a:moveTo>
                    <a:pt x="430" y="70"/>
                  </a:moveTo>
                  <a:cubicBezTo>
                    <a:pt x="439" y="166"/>
                    <a:pt x="551" y="231"/>
                    <a:pt x="443" y="321"/>
                  </a:cubicBezTo>
                  <a:cubicBezTo>
                    <a:pt x="400" y="357"/>
                    <a:pt x="406" y="397"/>
                    <a:pt x="229" y="447"/>
                  </a:cubicBezTo>
                  <a:cubicBezTo>
                    <a:pt x="138" y="473"/>
                    <a:pt x="34" y="477"/>
                    <a:pt x="16" y="366"/>
                  </a:cubicBezTo>
                  <a:cubicBezTo>
                    <a:pt x="1" y="281"/>
                    <a:pt x="0" y="273"/>
                    <a:pt x="130" y="245"/>
                  </a:cubicBezTo>
                  <a:cubicBezTo>
                    <a:pt x="154" y="247"/>
                    <a:pt x="191" y="181"/>
                    <a:pt x="213" y="214"/>
                  </a:cubicBezTo>
                  <a:cubicBezTo>
                    <a:pt x="235" y="246"/>
                    <a:pt x="210" y="187"/>
                    <a:pt x="262" y="129"/>
                  </a:cubicBezTo>
                  <a:cubicBezTo>
                    <a:pt x="263" y="128"/>
                    <a:pt x="247" y="0"/>
                    <a:pt x="401" y="52"/>
                  </a:cubicBezTo>
                  <a:cubicBezTo>
                    <a:pt x="403" y="52"/>
                    <a:pt x="430" y="69"/>
                    <a:pt x="430" y="70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2" name="Freeform 158">
              <a:extLst>
                <a:ext uri="{FF2B5EF4-FFF2-40B4-BE49-F238E27FC236}">
                  <a16:creationId xmlns:a16="http://schemas.microsoft.com/office/drawing/2014/main" id="{04876255-7B5C-EF74-52A7-F349D915F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54638" y="2798762"/>
              <a:ext cx="635000" cy="993775"/>
            </a:xfrm>
            <a:custGeom>
              <a:avLst/>
              <a:gdLst>
                <a:gd name="T0" fmla="*/ 169 w 169"/>
                <a:gd name="T1" fmla="*/ 56 h 265"/>
                <a:gd name="T2" fmla="*/ 15 w 169"/>
                <a:gd name="T3" fmla="*/ 173 h 265"/>
                <a:gd name="T4" fmla="*/ 106 w 169"/>
                <a:gd name="T5" fmla="*/ 255 h 265"/>
                <a:gd name="T6" fmla="*/ 157 w 169"/>
                <a:gd name="T7" fmla="*/ 247 h 265"/>
                <a:gd name="T8" fmla="*/ 167 w 169"/>
                <a:gd name="T9" fmla="*/ 60 h 265"/>
                <a:gd name="T10" fmla="*/ 169 w 169"/>
                <a:gd name="T11" fmla="*/ 56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9" h="265">
                  <a:moveTo>
                    <a:pt x="169" y="56"/>
                  </a:moveTo>
                  <a:cubicBezTo>
                    <a:pt x="90" y="0"/>
                    <a:pt x="0" y="86"/>
                    <a:pt x="15" y="173"/>
                  </a:cubicBezTo>
                  <a:cubicBezTo>
                    <a:pt x="25" y="231"/>
                    <a:pt x="39" y="236"/>
                    <a:pt x="106" y="255"/>
                  </a:cubicBezTo>
                  <a:cubicBezTo>
                    <a:pt x="109" y="256"/>
                    <a:pt x="167" y="265"/>
                    <a:pt x="157" y="247"/>
                  </a:cubicBezTo>
                  <a:cubicBezTo>
                    <a:pt x="123" y="186"/>
                    <a:pt x="135" y="120"/>
                    <a:pt x="167" y="60"/>
                  </a:cubicBezTo>
                  <a:cubicBezTo>
                    <a:pt x="168" y="58"/>
                    <a:pt x="169" y="57"/>
                    <a:pt x="169" y="5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3" name="Freeform 159">
              <a:extLst>
                <a:ext uri="{FF2B5EF4-FFF2-40B4-BE49-F238E27FC236}">
                  <a16:creationId xmlns:a16="http://schemas.microsoft.com/office/drawing/2014/main" id="{77158A57-0DBA-B560-9E88-5B0AD5197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3326" y="3894138"/>
              <a:ext cx="2144713" cy="3608388"/>
            </a:xfrm>
            <a:custGeom>
              <a:avLst/>
              <a:gdLst>
                <a:gd name="T0" fmla="*/ 242 w 571"/>
                <a:gd name="T1" fmla="*/ 60 h 961"/>
                <a:gd name="T2" fmla="*/ 16 w 571"/>
                <a:gd name="T3" fmla="*/ 137 h 961"/>
                <a:gd name="T4" fmla="*/ 203 w 571"/>
                <a:gd name="T5" fmla="*/ 335 h 961"/>
                <a:gd name="T6" fmla="*/ 196 w 571"/>
                <a:gd name="T7" fmla="*/ 813 h 961"/>
                <a:gd name="T8" fmla="*/ 62 w 571"/>
                <a:gd name="T9" fmla="*/ 934 h 961"/>
                <a:gd name="T10" fmla="*/ 495 w 571"/>
                <a:gd name="T11" fmla="*/ 943 h 961"/>
                <a:gd name="T12" fmla="*/ 515 w 571"/>
                <a:gd name="T13" fmla="*/ 721 h 961"/>
                <a:gd name="T14" fmla="*/ 517 w 571"/>
                <a:gd name="T15" fmla="*/ 655 h 961"/>
                <a:gd name="T16" fmla="*/ 500 w 571"/>
                <a:gd name="T17" fmla="*/ 581 h 961"/>
                <a:gd name="T18" fmla="*/ 515 w 571"/>
                <a:gd name="T19" fmla="*/ 538 h 961"/>
                <a:gd name="T20" fmla="*/ 501 w 571"/>
                <a:gd name="T21" fmla="*/ 500 h 961"/>
                <a:gd name="T22" fmla="*/ 506 w 571"/>
                <a:gd name="T23" fmla="*/ 415 h 961"/>
                <a:gd name="T24" fmla="*/ 514 w 571"/>
                <a:gd name="T25" fmla="*/ 285 h 961"/>
                <a:gd name="T26" fmla="*/ 551 w 571"/>
                <a:gd name="T27" fmla="*/ 128 h 961"/>
                <a:gd name="T28" fmla="*/ 544 w 571"/>
                <a:gd name="T29" fmla="*/ 0 h 961"/>
                <a:gd name="T30" fmla="*/ 323 w 571"/>
                <a:gd name="T31" fmla="*/ 28 h 961"/>
                <a:gd name="T32" fmla="*/ 242 w 571"/>
                <a:gd name="T33" fmla="*/ 6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1" h="961">
                  <a:moveTo>
                    <a:pt x="242" y="60"/>
                  </a:moveTo>
                  <a:cubicBezTo>
                    <a:pt x="243" y="77"/>
                    <a:pt x="0" y="66"/>
                    <a:pt x="16" y="137"/>
                  </a:cubicBezTo>
                  <a:cubicBezTo>
                    <a:pt x="51" y="289"/>
                    <a:pt x="203" y="300"/>
                    <a:pt x="203" y="335"/>
                  </a:cubicBezTo>
                  <a:cubicBezTo>
                    <a:pt x="203" y="518"/>
                    <a:pt x="204" y="813"/>
                    <a:pt x="196" y="813"/>
                  </a:cubicBezTo>
                  <a:cubicBezTo>
                    <a:pt x="161" y="813"/>
                    <a:pt x="30" y="870"/>
                    <a:pt x="62" y="934"/>
                  </a:cubicBezTo>
                  <a:cubicBezTo>
                    <a:pt x="72" y="954"/>
                    <a:pt x="488" y="961"/>
                    <a:pt x="495" y="943"/>
                  </a:cubicBezTo>
                  <a:cubicBezTo>
                    <a:pt x="504" y="913"/>
                    <a:pt x="516" y="805"/>
                    <a:pt x="515" y="721"/>
                  </a:cubicBezTo>
                  <a:cubicBezTo>
                    <a:pt x="515" y="702"/>
                    <a:pt x="517" y="668"/>
                    <a:pt x="517" y="655"/>
                  </a:cubicBezTo>
                  <a:cubicBezTo>
                    <a:pt x="517" y="629"/>
                    <a:pt x="500" y="603"/>
                    <a:pt x="500" y="581"/>
                  </a:cubicBezTo>
                  <a:cubicBezTo>
                    <a:pt x="500" y="566"/>
                    <a:pt x="515" y="553"/>
                    <a:pt x="515" y="538"/>
                  </a:cubicBezTo>
                  <a:cubicBezTo>
                    <a:pt x="515" y="526"/>
                    <a:pt x="501" y="513"/>
                    <a:pt x="501" y="500"/>
                  </a:cubicBezTo>
                  <a:cubicBezTo>
                    <a:pt x="502" y="474"/>
                    <a:pt x="504" y="447"/>
                    <a:pt x="506" y="415"/>
                  </a:cubicBezTo>
                  <a:cubicBezTo>
                    <a:pt x="510" y="374"/>
                    <a:pt x="492" y="314"/>
                    <a:pt x="514" y="285"/>
                  </a:cubicBezTo>
                  <a:cubicBezTo>
                    <a:pt x="541" y="250"/>
                    <a:pt x="551" y="172"/>
                    <a:pt x="551" y="128"/>
                  </a:cubicBezTo>
                  <a:cubicBezTo>
                    <a:pt x="534" y="128"/>
                    <a:pt x="571" y="0"/>
                    <a:pt x="544" y="0"/>
                  </a:cubicBezTo>
                  <a:cubicBezTo>
                    <a:pt x="446" y="0"/>
                    <a:pt x="416" y="13"/>
                    <a:pt x="323" y="28"/>
                  </a:cubicBezTo>
                  <a:cubicBezTo>
                    <a:pt x="293" y="33"/>
                    <a:pt x="241" y="22"/>
                    <a:pt x="242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4" name="Freeform 161">
              <a:extLst>
                <a:ext uri="{FF2B5EF4-FFF2-40B4-BE49-F238E27FC236}">
                  <a16:creationId xmlns:a16="http://schemas.microsoft.com/office/drawing/2014/main" id="{3B5B28A3-99BE-9201-6A3D-AB25E3FD0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78288" y="4075113"/>
              <a:ext cx="2568575" cy="581025"/>
            </a:xfrm>
            <a:custGeom>
              <a:avLst/>
              <a:gdLst>
                <a:gd name="T0" fmla="*/ 102 w 684"/>
                <a:gd name="T1" fmla="*/ 33 h 155"/>
                <a:gd name="T2" fmla="*/ 78 w 684"/>
                <a:gd name="T3" fmla="*/ 76 h 155"/>
                <a:gd name="T4" fmla="*/ 616 w 684"/>
                <a:gd name="T5" fmla="*/ 100 h 155"/>
                <a:gd name="T6" fmla="*/ 599 w 684"/>
                <a:gd name="T7" fmla="*/ 3 h 155"/>
                <a:gd name="T8" fmla="*/ 102 w 684"/>
                <a:gd name="T9" fmla="*/ 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155">
                  <a:moveTo>
                    <a:pt x="102" y="33"/>
                  </a:moveTo>
                  <a:cubicBezTo>
                    <a:pt x="67" y="19"/>
                    <a:pt x="0" y="44"/>
                    <a:pt x="78" y="76"/>
                  </a:cubicBezTo>
                  <a:cubicBezTo>
                    <a:pt x="235" y="142"/>
                    <a:pt x="479" y="155"/>
                    <a:pt x="616" y="100"/>
                  </a:cubicBezTo>
                  <a:cubicBezTo>
                    <a:pt x="684" y="72"/>
                    <a:pt x="638" y="0"/>
                    <a:pt x="599" y="3"/>
                  </a:cubicBezTo>
                  <a:cubicBezTo>
                    <a:pt x="419" y="16"/>
                    <a:pt x="280" y="49"/>
                    <a:pt x="102" y="33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5" name="Freeform 162">
              <a:extLst>
                <a:ext uri="{FF2B5EF4-FFF2-40B4-BE49-F238E27FC236}">
                  <a16:creationId xmlns:a16="http://schemas.microsoft.com/office/drawing/2014/main" id="{31D34ED5-F1C9-8447-A3EF-1E0F310CB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62413" y="2125662"/>
              <a:ext cx="2420938" cy="2392363"/>
            </a:xfrm>
            <a:custGeom>
              <a:avLst/>
              <a:gdLst>
                <a:gd name="T0" fmla="*/ 470 w 645"/>
                <a:gd name="T1" fmla="*/ 0 h 637"/>
                <a:gd name="T2" fmla="*/ 115 w 645"/>
                <a:gd name="T3" fmla="*/ 40 h 637"/>
                <a:gd name="T4" fmla="*/ 52 w 645"/>
                <a:gd name="T5" fmla="*/ 469 h 637"/>
                <a:gd name="T6" fmla="*/ 107 w 645"/>
                <a:gd name="T7" fmla="*/ 582 h 637"/>
                <a:gd name="T8" fmla="*/ 479 w 645"/>
                <a:gd name="T9" fmla="*/ 629 h 637"/>
                <a:gd name="T10" fmla="*/ 638 w 645"/>
                <a:gd name="T11" fmla="*/ 451 h 637"/>
                <a:gd name="T12" fmla="*/ 475 w 645"/>
                <a:gd name="T13" fmla="*/ 9 h 637"/>
                <a:gd name="T14" fmla="*/ 470 w 645"/>
                <a:gd name="T15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5" h="637">
                  <a:moveTo>
                    <a:pt x="470" y="0"/>
                  </a:moveTo>
                  <a:cubicBezTo>
                    <a:pt x="115" y="40"/>
                    <a:pt x="115" y="40"/>
                    <a:pt x="115" y="40"/>
                  </a:cubicBezTo>
                  <a:cubicBezTo>
                    <a:pt x="0" y="156"/>
                    <a:pt x="158" y="335"/>
                    <a:pt x="52" y="469"/>
                  </a:cubicBezTo>
                  <a:cubicBezTo>
                    <a:pt x="32" y="494"/>
                    <a:pt x="45" y="563"/>
                    <a:pt x="107" y="582"/>
                  </a:cubicBezTo>
                  <a:cubicBezTo>
                    <a:pt x="246" y="625"/>
                    <a:pt x="333" y="637"/>
                    <a:pt x="479" y="629"/>
                  </a:cubicBezTo>
                  <a:cubicBezTo>
                    <a:pt x="601" y="623"/>
                    <a:pt x="631" y="589"/>
                    <a:pt x="638" y="451"/>
                  </a:cubicBezTo>
                  <a:cubicBezTo>
                    <a:pt x="645" y="298"/>
                    <a:pt x="578" y="116"/>
                    <a:pt x="475" y="9"/>
                  </a:cubicBezTo>
                  <a:cubicBezTo>
                    <a:pt x="475" y="9"/>
                    <a:pt x="470" y="1"/>
                    <a:pt x="4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6" name="Freeform 163">
              <a:extLst>
                <a:ext uri="{FF2B5EF4-FFF2-40B4-BE49-F238E27FC236}">
                  <a16:creationId xmlns:a16="http://schemas.microsoft.com/office/drawing/2014/main" id="{A47FCE03-55B2-2B5D-8A4A-9E19D043B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5413" y="1946275"/>
              <a:ext cx="2159000" cy="1922463"/>
            </a:xfrm>
            <a:custGeom>
              <a:avLst/>
              <a:gdLst>
                <a:gd name="T0" fmla="*/ 103 w 575"/>
                <a:gd name="T1" fmla="*/ 49 h 512"/>
                <a:gd name="T2" fmla="*/ 352 w 575"/>
                <a:gd name="T3" fmla="*/ 82 h 512"/>
                <a:gd name="T4" fmla="*/ 551 w 575"/>
                <a:gd name="T5" fmla="*/ 322 h 512"/>
                <a:gd name="T6" fmla="*/ 318 w 575"/>
                <a:gd name="T7" fmla="*/ 511 h 512"/>
                <a:gd name="T8" fmla="*/ 202 w 575"/>
                <a:gd name="T9" fmla="*/ 331 h 512"/>
                <a:gd name="T10" fmla="*/ 228 w 575"/>
                <a:gd name="T11" fmla="*/ 321 h 512"/>
                <a:gd name="T12" fmla="*/ 284 w 575"/>
                <a:gd name="T13" fmla="*/ 269 h 512"/>
                <a:gd name="T14" fmla="*/ 130 w 575"/>
                <a:gd name="T15" fmla="*/ 225 h 512"/>
                <a:gd name="T16" fmla="*/ 80 w 575"/>
                <a:gd name="T17" fmla="*/ 74 h 512"/>
                <a:gd name="T18" fmla="*/ 103 w 575"/>
                <a:gd name="T19" fmla="*/ 49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5" h="512">
                  <a:moveTo>
                    <a:pt x="103" y="49"/>
                  </a:moveTo>
                  <a:cubicBezTo>
                    <a:pt x="199" y="57"/>
                    <a:pt x="238" y="0"/>
                    <a:pt x="352" y="82"/>
                  </a:cubicBezTo>
                  <a:cubicBezTo>
                    <a:pt x="383" y="104"/>
                    <a:pt x="575" y="49"/>
                    <a:pt x="551" y="322"/>
                  </a:cubicBezTo>
                  <a:cubicBezTo>
                    <a:pt x="543" y="416"/>
                    <a:pt x="430" y="512"/>
                    <a:pt x="318" y="511"/>
                  </a:cubicBezTo>
                  <a:cubicBezTo>
                    <a:pt x="231" y="509"/>
                    <a:pt x="206" y="464"/>
                    <a:pt x="202" y="331"/>
                  </a:cubicBezTo>
                  <a:cubicBezTo>
                    <a:pt x="248" y="326"/>
                    <a:pt x="163" y="315"/>
                    <a:pt x="228" y="321"/>
                  </a:cubicBezTo>
                  <a:cubicBezTo>
                    <a:pt x="271" y="325"/>
                    <a:pt x="223" y="295"/>
                    <a:pt x="284" y="269"/>
                  </a:cubicBezTo>
                  <a:cubicBezTo>
                    <a:pt x="318" y="254"/>
                    <a:pt x="178" y="287"/>
                    <a:pt x="130" y="225"/>
                  </a:cubicBezTo>
                  <a:cubicBezTo>
                    <a:pt x="129" y="224"/>
                    <a:pt x="0" y="215"/>
                    <a:pt x="80" y="74"/>
                  </a:cubicBezTo>
                  <a:cubicBezTo>
                    <a:pt x="80" y="72"/>
                    <a:pt x="102" y="49"/>
                    <a:pt x="103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7" name="Freeform 164">
              <a:extLst>
                <a:ext uri="{FF2B5EF4-FFF2-40B4-BE49-F238E27FC236}">
                  <a16:creationId xmlns:a16="http://schemas.microsoft.com/office/drawing/2014/main" id="{2C3E3A8C-0C7D-97CE-9A9B-9C5301770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83026" y="2854325"/>
              <a:ext cx="2001838" cy="1825625"/>
            </a:xfrm>
            <a:custGeom>
              <a:avLst/>
              <a:gdLst>
                <a:gd name="T0" fmla="*/ 500 w 533"/>
                <a:gd name="T1" fmla="*/ 342 h 486"/>
                <a:gd name="T2" fmla="*/ 515 w 533"/>
                <a:gd name="T3" fmla="*/ 186 h 486"/>
                <a:gd name="T4" fmla="*/ 521 w 533"/>
                <a:gd name="T5" fmla="*/ 161 h 486"/>
                <a:gd name="T6" fmla="*/ 494 w 533"/>
                <a:gd name="T7" fmla="*/ 157 h 486"/>
                <a:gd name="T8" fmla="*/ 476 w 533"/>
                <a:gd name="T9" fmla="*/ 155 h 486"/>
                <a:gd name="T10" fmla="*/ 474 w 533"/>
                <a:gd name="T11" fmla="*/ 154 h 486"/>
                <a:gd name="T12" fmla="*/ 471 w 533"/>
                <a:gd name="T13" fmla="*/ 154 h 486"/>
                <a:gd name="T14" fmla="*/ 450 w 533"/>
                <a:gd name="T15" fmla="*/ 149 h 486"/>
                <a:gd name="T16" fmla="*/ 382 w 533"/>
                <a:gd name="T17" fmla="*/ 301 h 486"/>
                <a:gd name="T18" fmla="*/ 128 w 533"/>
                <a:gd name="T19" fmla="*/ 177 h 486"/>
                <a:gd name="T20" fmla="*/ 84 w 533"/>
                <a:gd name="T21" fmla="*/ 39 h 486"/>
                <a:gd name="T22" fmla="*/ 84 w 533"/>
                <a:gd name="T23" fmla="*/ 188 h 486"/>
                <a:gd name="T24" fmla="*/ 0 w 533"/>
                <a:gd name="T25" fmla="*/ 332 h 486"/>
                <a:gd name="T26" fmla="*/ 59 w 533"/>
                <a:gd name="T27" fmla="*/ 388 h 486"/>
                <a:gd name="T28" fmla="*/ 431 w 533"/>
                <a:gd name="T29" fmla="*/ 435 h 486"/>
                <a:gd name="T30" fmla="*/ 533 w 533"/>
                <a:gd name="T31" fmla="*/ 412 h 486"/>
                <a:gd name="T32" fmla="*/ 500 w 533"/>
                <a:gd name="T33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3" h="486">
                  <a:moveTo>
                    <a:pt x="500" y="342"/>
                  </a:moveTo>
                  <a:cubicBezTo>
                    <a:pt x="483" y="287"/>
                    <a:pt x="520" y="237"/>
                    <a:pt x="515" y="186"/>
                  </a:cubicBezTo>
                  <a:cubicBezTo>
                    <a:pt x="514" y="177"/>
                    <a:pt x="517" y="168"/>
                    <a:pt x="521" y="161"/>
                  </a:cubicBezTo>
                  <a:cubicBezTo>
                    <a:pt x="512" y="160"/>
                    <a:pt x="503" y="159"/>
                    <a:pt x="494" y="157"/>
                  </a:cubicBezTo>
                  <a:cubicBezTo>
                    <a:pt x="488" y="156"/>
                    <a:pt x="482" y="155"/>
                    <a:pt x="476" y="155"/>
                  </a:cubicBezTo>
                  <a:cubicBezTo>
                    <a:pt x="475" y="154"/>
                    <a:pt x="474" y="154"/>
                    <a:pt x="474" y="154"/>
                  </a:cubicBezTo>
                  <a:cubicBezTo>
                    <a:pt x="473" y="154"/>
                    <a:pt x="472" y="154"/>
                    <a:pt x="471" y="154"/>
                  </a:cubicBezTo>
                  <a:cubicBezTo>
                    <a:pt x="464" y="153"/>
                    <a:pt x="457" y="151"/>
                    <a:pt x="450" y="149"/>
                  </a:cubicBezTo>
                  <a:cubicBezTo>
                    <a:pt x="427" y="183"/>
                    <a:pt x="398" y="230"/>
                    <a:pt x="382" y="301"/>
                  </a:cubicBezTo>
                  <a:cubicBezTo>
                    <a:pt x="368" y="364"/>
                    <a:pt x="143" y="486"/>
                    <a:pt x="128" y="177"/>
                  </a:cubicBezTo>
                  <a:cubicBezTo>
                    <a:pt x="127" y="152"/>
                    <a:pt x="72" y="0"/>
                    <a:pt x="84" y="39"/>
                  </a:cubicBezTo>
                  <a:cubicBezTo>
                    <a:pt x="92" y="65"/>
                    <a:pt x="82" y="184"/>
                    <a:pt x="84" y="188"/>
                  </a:cubicBezTo>
                  <a:cubicBezTo>
                    <a:pt x="83" y="190"/>
                    <a:pt x="96" y="395"/>
                    <a:pt x="0" y="332"/>
                  </a:cubicBezTo>
                  <a:cubicBezTo>
                    <a:pt x="8" y="355"/>
                    <a:pt x="27" y="378"/>
                    <a:pt x="59" y="388"/>
                  </a:cubicBezTo>
                  <a:cubicBezTo>
                    <a:pt x="198" y="431"/>
                    <a:pt x="285" y="443"/>
                    <a:pt x="431" y="435"/>
                  </a:cubicBezTo>
                  <a:cubicBezTo>
                    <a:pt x="477" y="433"/>
                    <a:pt x="510" y="426"/>
                    <a:pt x="533" y="412"/>
                  </a:cubicBezTo>
                  <a:cubicBezTo>
                    <a:pt x="518" y="390"/>
                    <a:pt x="507" y="363"/>
                    <a:pt x="500" y="342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8" name="Freeform 165">
              <a:extLst>
                <a:ext uri="{FF2B5EF4-FFF2-40B4-BE49-F238E27FC236}">
                  <a16:creationId xmlns:a16="http://schemas.microsoft.com/office/drawing/2014/main" id="{7AB5AA55-0B40-5FF9-38C8-EA8DDB03C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4551" y="2043112"/>
              <a:ext cx="1608138" cy="1825625"/>
            </a:xfrm>
            <a:custGeom>
              <a:avLst/>
              <a:gdLst>
                <a:gd name="T0" fmla="*/ 34 w 428"/>
                <a:gd name="T1" fmla="*/ 18 h 486"/>
                <a:gd name="T2" fmla="*/ 0 w 428"/>
                <a:gd name="T3" fmla="*/ 80 h 486"/>
                <a:gd name="T4" fmla="*/ 120 w 428"/>
                <a:gd name="T5" fmla="*/ 102 h 486"/>
                <a:gd name="T6" fmla="*/ 162 w 428"/>
                <a:gd name="T7" fmla="*/ 147 h 486"/>
                <a:gd name="T8" fmla="*/ 229 w 428"/>
                <a:gd name="T9" fmla="*/ 149 h 486"/>
                <a:gd name="T10" fmla="*/ 249 w 428"/>
                <a:gd name="T11" fmla="*/ 159 h 486"/>
                <a:gd name="T12" fmla="*/ 280 w 428"/>
                <a:gd name="T13" fmla="*/ 154 h 486"/>
                <a:gd name="T14" fmla="*/ 357 w 428"/>
                <a:gd name="T15" fmla="*/ 206 h 486"/>
                <a:gd name="T16" fmla="*/ 238 w 428"/>
                <a:gd name="T17" fmla="*/ 416 h 486"/>
                <a:gd name="T18" fmla="*/ 117 w 428"/>
                <a:gd name="T19" fmla="*/ 305 h 486"/>
                <a:gd name="T20" fmla="*/ 131 w 428"/>
                <a:gd name="T21" fmla="*/ 285 h 486"/>
                <a:gd name="T22" fmla="*/ 178 w 428"/>
                <a:gd name="T23" fmla="*/ 225 h 486"/>
                <a:gd name="T24" fmla="*/ 116 w 428"/>
                <a:gd name="T25" fmla="*/ 239 h 486"/>
                <a:gd name="T26" fmla="*/ 137 w 428"/>
                <a:gd name="T27" fmla="*/ 243 h 486"/>
                <a:gd name="T28" fmla="*/ 81 w 428"/>
                <a:gd name="T29" fmla="*/ 295 h 486"/>
                <a:gd name="T30" fmla="*/ 62 w 428"/>
                <a:gd name="T31" fmla="*/ 293 h 486"/>
                <a:gd name="T32" fmla="*/ 63 w 428"/>
                <a:gd name="T33" fmla="*/ 296 h 486"/>
                <a:gd name="T34" fmla="*/ 65 w 428"/>
                <a:gd name="T35" fmla="*/ 303 h 486"/>
                <a:gd name="T36" fmla="*/ 102 w 428"/>
                <a:gd name="T37" fmla="*/ 411 h 486"/>
                <a:gd name="T38" fmla="*/ 157 w 428"/>
                <a:gd name="T39" fmla="*/ 484 h 486"/>
                <a:gd name="T40" fmla="*/ 171 w 428"/>
                <a:gd name="T41" fmla="*/ 485 h 486"/>
                <a:gd name="T42" fmla="*/ 404 w 428"/>
                <a:gd name="T43" fmla="*/ 296 h 486"/>
                <a:gd name="T44" fmla="*/ 205 w 428"/>
                <a:gd name="T45" fmla="*/ 56 h 486"/>
                <a:gd name="T46" fmla="*/ 34 w 428"/>
                <a:gd name="T47" fmla="*/ 1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28" h="486">
                  <a:moveTo>
                    <a:pt x="34" y="18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30" y="42"/>
                    <a:pt x="183" y="7"/>
                    <a:pt x="120" y="102"/>
                  </a:cubicBezTo>
                  <a:cubicBezTo>
                    <a:pt x="100" y="132"/>
                    <a:pt x="147" y="130"/>
                    <a:pt x="162" y="147"/>
                  </a:cubicBezTo>
                  <a:cubicBezTo>
                    <a:pt x="162" y="147"/>
                    <a:pt x="227" y="87"/>
                    <a:pt x="229" y="149"/>
                  </a:cubicBezTo>
                  <a:cubicBezTo>
                    <a:pt x="230" y="166"/>
                    <a:pt x="215" y="150"/>
                    <a:pt x="249" y="159"/>
                  </a:cubicBezTo>
                  <a:cubicBezTo>
                    <a:pt x="259" y="162"/>
                    <a:pt x="242" y="176"/>
                    <a:pt x="280" y="154"/>
                  </a:cubicBezTo>
                  <a:cubicBezTo>
                    <a:pt x="309" y="137"/>
                    <a:pt x="346" y="186"/>
                    <a:pt x="357" y="206"/>
                  </a:cubicBezTo>
                  <a:cubicBezTo>
                    <a:pt x="413" y="313"/>
                    <a:pt x="354" y="397"/>
                    <a:pt x="238" y="416"/>
                  </a:cubicBezTo>
                  <a:cubicBezTo>
                    <a:pt x="182" y="425"/>
                    <a:pt x="104" y="364"/>
                    <a:pt x="117" y="305"/>
                  </a:cubicBezTo>
                  <a:cubicBezTo>
                    <a:pt x="119" y="292"/>
                    <a:pt x="162" y="317"/>
                    <a:pt x="131" y="285"/>
                  </a:cubicBezTo>
                  <a:cubicBezTo>
                    <a:pt x="101" y="253"/>
                    <a:pt x="216" y="256"/>
                    <a:pt x="178" y="225"/>
                  </a:cubicBezTo>
                  <a:cubicBezTo>
                    <a:pt x="169" y="217"/>
                    <a:pt x="143" y="226"/>
                    <a:pt x="116" y="239"/>
                  </a:cubicBezTo>
                  <a:cubicBezTo>
                    <a:pt x="138" y="238"/>
                    <a:pt x="150" y="237"/>
                    <a:pt x="137" y="243"/>
                  </a:cubicBezTo>
                  <a:cubicBezTo>
                    <a:pt x="76" y="269"/>
                    <a:pt x="124" y="299"/>
                    <a:pt x="81" y="295"/>
                  </a:cubicBezTo>
                  <a:cubicBezTo>
                    <a:pt x="72" y="294"/>
                    <a:pt x="66" y="293"/>
                    <a:pt x="62" y="293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8" y="298"/>
                    <a:pt x="73" y="301"/>
                    <a:pt x="65" y="303"/>
                  </a:cubicBezTo>
                  <a:cubicBezTo>
                    <a:pt x="102" y="411"/>
                    <a:pt x="102" y="411"/>
                    <a:pt x="102" y="411"/>
                  </a:cubicBezTo>
                  <a:cubicBezTo>
                    <a:pt x="157" y="484"/>
                    <a:pt x="157" y="484"/>
                    <a:pt x="157" y="484"/>
                  </a:cubicBezTo>
                  <a:cubicBezTo>
                    <a:pt x="162" y="484"/>
                    <a:pt x="166" y="485"/>
                    <a:pt x="171" y="485"/>
                  </a:cubicBezTo>
                  <a:cubicBezTo>
                    <a:pt x="283" y="486"/>
                    <a:pt x="396" y="390"/>
                    <a:pt x="404" y="296"/>
                  </a:cubicBezTo>
                  <a:cubicBezTo>
                    <a:pt x="428" y="23"/>
                    <a:pt x="236" y="78"/>
                    <a:pt x="205" y="56"/>
                  </a:cubicBezTo>
                  <a:cubicBezTo>
                    <a:pt x="127" y="0"/>
                    <a:pt x="84" y="9"/>
                    <a:pt x="34" y="18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9" name="Freeform 166">
              <a:extLst>
                <a:ext uri="{FF2B5EF4-FFF2-40B4-BE49-F238E27FC236}">
                  <a16:creationId xmlns:a16="http://schemas.microsoft.com/office/drawing/2014/main" id="{4466E153-806C-76EC-EDF4-9866C1F06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4138" y="1990725"/>
              <a:ext cx="836613" cy="2489200"/>
            </a:xfrm>
            <a:custGeom>
              <a:avLst/>
              <a:gdLst>
                <a:gd name="T0" fmla="*/ 201 w 223"/>
                <a:gd name="T1" fmla="*/ 30 h 663"/>
                <a:gd name="T2" fmla="*/ 132 w 223"/>
                <a:gd name="T3" fmla="*/ 389 h 663"/>
                <a:gd name="T4" fmla="*/ 202 w 223"/>
                <a:gd name="T5" fmla="*/ 566 h 663"/>
                <a:gd name="T6" fmla="*/ 204 w 223"/>
                <a:gd name="T7" fmla="*/ 645 h 663"/>
                <a:gd name="T8" fmla="*/ 144 w 223"/>
                <a:gd name="T9" fmla="*/ 663 h 663"/>
                <a:gd name="T10" fmla="*/ 78 w 223"/>
                <a:gd name="T11" fmla="*/ 42 h 663"/>
                <a:gd name="T12" fmla="*/ 201 w 223"/>
                <a:gd name="T13" fmla="*/ 3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663">
                  <a:moveTo>
                    <a:pt x="201" y="30"/>
                  </a:moveTo>
                  <a:cubicBezTo>
                    <a:pt x="118" y="62"/>
                    <a:pt x="129" y="312"/>
                    <a:pt x="132" y="389"/>
                  </a:cubicBezTo>
                  <a:cubicBezTo>
                    <a:pt x="134" y="433"/>
                    <a:pt x="163" y="551"/>
                    <a:pt x="202" y="566"/>
                  </a:cubicBezTo>
                  <a:cubicBezTo>
                    <a:pt x="213" y="600"/>
                    <a:pt x="223" y="591"/>
                    <a:pt x="204" y="645"/>
                  </a:cubicBezTo>
                  <a:cubicBezTo>
                    <a:pt x="201" y="654"/>
                    <a:pt x="148" y="656"/>
                    <a:pt x="144" y="663"/>
                  </a:cubicBezTo>
                  <a:cubicBezTo>
                    <a:pt x="8" y="609"/>
                    <a:pt x="0" y="161"/>
                    <a:pt x="78" y="42"/>
                  </a:cubicBezTo>
                  <a:cubicBezTo>
                    <a:pt x="108" y="39"/>
                    <a:pt x="191" y="0"/>
                    <a:pt x="201" y="3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0" name="Freeform 167">
              <a:extLst>
                <a:ext uri="{FF2B5EF4-FFF2-40B4-BE49-F238E27FC236}">
                  <a16:creationId xmlns:a16="http://schemas.microsoft.com/office/drawing/2014/main" id="{010CEDF7-ED82-D04C-4502-2EF218BF8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44751" y="1990725"/>
              <a:ext cx="657225" cy="2489200"/>
            </a:xfrm>
            <a:custGeom>
              <a:avLst/>
              <a:gdLst>
                <a:gd name="T0" fmla="*/ 9 w 175"/>
                <a:gd name="T1" fmla="*/ 87 h 663"/>
                <a:gd name="T2" fmla="*/ 43 w 175"/>
                <a:gd name="T3" fmla="*/ 167 h 663"/>
                <a:gd name="T4" fmla="*/ 24 w 175"/>
                <a:gd name="T5" fmla="*/ 291 h 663"/>
                <a:gd name="T6" fmla="*/ 33 w 175"/>
                <a:gd name="T7" fmla="*/ 409 h 663"/>
                <a:gd name="T8" fmla="*/ 88 w 175"/>
                <a:gd name="T9" fmla="*/ 573 h 663"/>
                <a:gd name="T10" fmla="*/ 66 w 175"/>
                <a:gd name="T11" fmla="*/ 643 h 663"/>
                <a:gd name="T12" fmla="*/ 96 w 175"/>
                <a:gd name="T13" fmla="*/ 663 h 663"/>
                <a:gd name="T14" fmla="*/ 156 w 175"/>
                <a:gd name="T15" fmla="*/ 645 h 663"/>
                <a:gd name="T16" fmla="*/ 154 w 175"/>
                <a:gd name="T17" fmla="*/ 566 h 663"/>
                <a:gd name="T18" fmla="*/ 84 w 175"/>
                <a:gd name="T19" fmla="*/ 389 h 663"/>
                <a:gd name="T20" fmla="*/ 153 w 175"/>
                <a:gd name="T21" fmla="*/ 30 h 663"/>
                <a:gd name="T22" fmla="*/ 30 w 175"/>
                <a:gd name="T23" fmla="*/ 42 h 663"/>
                <a:gd name="T24" fmla="*/ 9 w 175"/>
                <a:gd name="T25" fmla="*/ 87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663">
                  <a:moveTo>
                    <a:pt x="9" y="87"/>
                  </a:moveTo>
                  <a:cubicBezTo>
                    <a:pt x="33" y="79"/>
                    <a:pt x="68" y="102"/>
                    <a:pt x="43" y="167"/>
                  </a:cubicBezTo>
                  <a:cubicBezTo>
                    <a:pt x="37" y="183"/>
                    <a:pt x="22" y="271"/>
                    <a:pt x="24" y="291"/>
                  </a:cubicBezTo>
                  <a:cubicBezTo>
                    <a:pt x="29" y="338"/>
                    <a:pt x="0" y="313"/>
                    <a:pt x="33" y="409"/>
                  </a:cubicBezTo>
                  <a:cubicBezTo>
                    <a:pt x="43" y="437"/>
                    <a:pt x="93" y="551"/>
                    <a:pt x="88" y="573"/>
                  </a:cubicBezTo>
                  <a:cubicBezTo>
                    <a:pt x="80" y="604"/>
                    <a:pt x="87" y="625"/>
                    <a:pt x="66" y="643"/>
                  </a:cubicBezTo>
                  <a:cubicBezTo>
                    <a:pt x="75" y="652"/>
                    <a:pt x="85" y="659"/>
                    <a:pt x="96" y="663"/>
                  </a:cubicBezTo>
                  <a:cubicBezTo>
                    <a:pt x="100" y="656"/>
                    <a:pt x="153" y="654"/>
                    <a:pt x="156" y="645"/>
                  </a:cubicBezTo>
                  <a:cubicBezTo>
                    <a:pt x="175" y="591"/>
                    <a:pt x="165" y="600"/>
                    <a:pt x="154" y="566"/>
                  </a:cubicBezTo>
                  <a:cubicBezTo>
                    <a:pt x="115" y="551"/>
                    <a:pt x="86" y="433"/>
                    <a:pt x="84" y="389"/>
                  </a:cubicBezTo>
                  <a:cubicBezTo>
                    <a:pt x="81" y="312"/>
                    <a:pt x="70" y="62"/>
                    <a:pt x="153" y="30"/>
                  </a:cubicBezTo>
                  <a:cubicBezTo>
                    <a:pt x="143" y="0"/>
                    <a:pt x="60" y="39"/>
                    <a:pt x="30" y="42"/>
                  </a:cubicBezTo>
                  <a:cubicBezTo>
                    <a:pt x="22" y="54"/>
                    <a:pt x="15" y="69"/>
                    <a:pt x="9" y="87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1" name="Freeform 168">
              <a:extLst>
                <a:ext uri="{FF2B5EF4-FFF2-40B4-BE49-F238E27FC236}">
                  <a16:creationId xmlns:a16="http://schemas.microsoft.com/office/drawing/2014/main" id="{3A41D5F8-13FE-8FA0-332A-8575081EA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41751" y="2182812"/>
              <a:ext cx="593725" cy="2289175"/>
            </a:xfrm>
            <a:custGeom>
              <a:avLst/>
              <a:gdLst>
                <a:gd name="T0" fmla="*/ 158 w 158"/>
                <a:gd name="T1" fmla="*/ 25 h 610"/>
                <a:gd name="T2" fmla="*/ 90 w 158"/>
                <a:gd name="T3" fmla="*/ 374 h 610"/>
                <a:gd name="T4" fmla="*/ 140 w 158"/>
                <a:gd name="T5" fmla="*/ 603 h 610"/>
                <a:gd name="T6" fmla="*/ 70 w 158"/>
                <a:gd name="T7" fmla="*/ 584 h 610"/>
                <a:gd name="T8" fmla="*/ 71 w 158"/>
                <a:gd name="T9" fmla="*/ 87 h 610"/>
                <a:gd name="T10" fmla="*/ 158 w 158"/>
                <a:gd name="T11" fmla="*/ 25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610">
                  <a:moveTo>
                    <a:pt x="158" y="25"/>
                  </a:moveTo>
                  <a:cubicBezTo>
                    <a:pt x="114" y="92"/>
                    <a:pt x="89" y="308"/>
                    <a:pt x="90" y="374"/>
                  </a:cubicBezTo>
                  <a:cubicBezTo>
                    <a:pt x="93" y="501"/>
                    <a:pt x="98" y="503"/>
                    <a:pt x="140" y="603"/>
                  </a:cubicBezTo>
                  <a:cubicBezTo>
                    <a:pt x="143" y="610"/>
                    <a:pt x="73" y="578"/>
                    <a:pt x="70" y="584"/>
                  </a:cubicBezTo>
                  <a:cubicBezTo>
                    <a:pt x="0" y="545"/>
                    <a:pt x="12" y="189"/>
                    <a:pt x="71" y="87"/>
                  </a:cubicBezTo>
                  <a:cubicBezTo>
                    <a:pt x="94" y="85"/>
                    <a:pt x="150" y="0"/>
                    <a:pt x="158" y="2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2" name="Freeform 169">
              <a:extLst>
                <a:ext uri="{FF2B5EF4-FFF2-40B4-BE49-F238E27FC236}">
                  <a16:creationId xmlns:a16="http://schemas.microsoft.com/office/drawing/2014/main" id="{6404072E-F5B8-4F80-ECF2-A1BAFE5486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3162300"/>
              <a:ext cx="663575" cy="593725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5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1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4 h 158"/>
                <a:gd name="T22" fmla="*/ 53 w 177"/>
                <a:gd name="T23" fmla="*/ 90 h 158"/>
                <a:gd name="T24" fmla="*/ 65 w 177"/>
                <a:gd name="T25" fmla="*/ 83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3"/>
                    <a:pt x="0" y="138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6"/>
                    <a:pt x="163" y="25"/>
                  </a:cubicBezTo>
                  <a:cubicBezTo>
                    <a:pt x="158" y="0"/>
                    <a:pt x="21" y="6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9"/>
                    <a:pt x="45" y="50"/>
                  </a:cubicBezTo>
                  <a:cubicBezTo>
                    <a:pt x="46" y="37"/>
                    <a:pt x="130" y="22"/>
                    <a:pt x="141" y="61"/>
                  </a:cubicBezTo>
                  <a:cubicBezTo>
                    <a:pt x="146" y="79"/>
                    <a:pt x="146" y="88"/>
                    <a:pt x="148" y="106"/>
                  </a:cubicBezTo>
                  <a:cubicBezTo>
                    <a:pt x="149" y="125"/>
                    <a:pt x="124" y="120"/>
                    <a:pt x="110" y="123"/>
                  </a:cubicBezTo>
                  <a:cubicBezTo>
                    <a:pt x="102" y="125"/>
                    <a:pt x="65" y="126"/>
                    <a:pt x="56" y="124"/>
                  </a:cubicBezTo>
                  <a:cubicBezTo>
                    <a:pt x="47" y="122"/>
                    <a:pt x="43" y="92"/>
                    <a:pt x="53" y="90"/>
                  </a:cubicBezTo>
                  <a:cubicBezTo>
                    <a:pt x="54" y="90"/>
                    <a:pt x="74" y="87"/>
                    <a:pt x="65" y="83"/>
                  </a:cubicBezTo>
                  <a:cubicBezTo>
                    <a:pt x="57" y="79"/>
                    <a:pt x="48" y="86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3" name="Freeform 170">
              <a:extLst>
                <a:ext uri="{FF2B5EF4-FFF2-40B4-BE49-F238E27FC236}">
                  <a16:creationId xmlns:a16="http://schemas.microsoft.com/office/drawing/2014/main" id="{D0EE8D15-CA96-FACD-7FF3-76831549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68551" y="3098800"/>
              <a:ext cx="852488" cy="885825"/>
            </a:xfrm>
            <a:custGeom>
              <a:avLst/>
              <a:gdLst>
                <a:gd name="T0" fmla="*/ 142 w 227"/>
                <a:gd name="T1" fmla="*/ 18 h 236"/>
                <a:gd name="T2" fmla="*/ 50 w 227"/>
                <a:gd name="T3" fmla="*/ 188 h 236"/>
                <a:gd name="T4" fmla="*/ 166 w 227"/>
                <a:gd name="T5" fmla="*/ 225 h 236"/>
                <a:gd name="T6" fmla="*/ 210 w 227"/>
                <a:gd name="T7" fmla="*/ 197 h 236"/>
                <a:gd name="T8" fmla="*/ 142 w 227"/>
                <a:gd name="T9" fmla="*/ 22 h 236"/>
                <a:gd name="T10" fmla="*/ 142 w 227"/>
                <a:gd name="T11" fmla="*/ 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36">
                  <a:moveTo>
                    <a:pt x="142" y="18"/>
                  </a:moveTo>
                  <a:cubicBezTo>
                    <a:pt x="47" y="0"/>
                    <a:pt x="0" y="115"/>
                    <a:pt x="50" y="188"/>
                  </a:cubicBezTo>
                  <a:cubicBezTo>
                    <a:pt x="83" y="236"/>
                    <a:pt x="98" y="236"/>
                    <a:pt x="166" y="225"/>
                  </a:cubicBezTo>
                  <a:cubicBezTo>
                    <a:pt x="170" y="225"/>
                    <a:pt x="227" y="209"/>
                    <a:pt x="210" y="197"/>
                  </a:cubicBezTo>
                  <a:cubicBezTo>
                    <a:pt x="154" y="155"/>
                    <a:pt x="138" y="90"/>
                    <a:pt x="142" y="22"/>
                  </a:cubicBezTo>
                  <a:cubicBezTo>
                    <a:pt x="143" y="20"/>
                    <a:pt x="143" y="18"/>
                    <a:pt x="142" y="18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4" name="Freeform 171">
              <a:extLst>
                <a:ext uri="{FF2B5EF4-FFF2-40B4-BE49-F238E27FC236}">
                  <a16:creationId xmlns:a16="http://schemas.microsoft.com/office/drawing/2014/main" id="{99ECE554-DE42-D358-A88B-04FA4EA08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588" y="3244850"/>
              <a:ext cx="547688" cy="376238"/>
            </a:xfrm>
            <a:custGeom>
              <a:avLst/>
              <a:gdLst>
                <a:gd name="T0" fmla="*/ 117 w 146"/>
                <a:gd name="T1" fmla="*/ 6 h 100"/>
                <a:gd name="T2" fmla="*/ 4 w 146"/>
                <a:gd name="T3" fmla="*/ 61 h 100"/>
                <a:gd name="T4" fmla="*/ 45 w 146"/>
                <a:gd name="T5" fmla="*/ 90 h 100"/>
                <a:gd name="T6" fmla="*/ 106 w 146"/>
                <a:gd name="T7" fmla="*/ 79 h 100"/>
                <a:gd name="T8" fmla="*/ 117 w 146"/>
                <a:gd name="T9" fmla="*/ 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00">
                  <a:moveTo>
                    <a:pt x="117" y="6"/>
                  </a:moveTo>
                  <a:cubicBezTo>
                    <a:pt x="93" y="0"/>
                    <a:pt x="7" y="24"/>
                    <a:pt x="4" y="61"/>
                  </a:cubicBezTo>
                  <a:cubicBezTo>
                    <a:pt x="0" y="100"/>
                    <a:pt x="19" y="90"/>
                    <a:pt x="45" y="90"/>
                  </a:cubicBezTo>
                  <a:cubicBezTo>
                    <a:pt x="45" y="90"/>
                    <a:pt x="105" y="79"/>
                    <a:pt x="106" y="79"/>
                  </a:cubicBezTo>
                  <a:cubicBezTo>
                    <a:pt x="128" y="72"/>
                    <a:pt x="146" y="14"/>
                    <a:pt x="117" y="6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5" name="Freeform 172">
              <a:extLst>
                <a:ext uri="{FF2B5EF4-FFF2-40B4-BE49-F238E27FC236}">
                  <a16:creationId xmlns:a16="http://schemas.microsoft.com/office/drawing/2014/main" id="{4FBA2F5D-0E47-50B7-051C-A55EE324A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68713" y="2249487"/>
              <a:ext cx="417513" cy="2222500"/>
            </a:xfrm>
            <a:custGeom>
              <a:avLst/>
              <a:gdLst>
                <a:gd name="T0" fmla="*/ 108 w 111"/>
                <a:gd name="T1" fmla="*/ 1 h 592"/>
                <a:gd name="T2" fmla="*/ 84 w 111"/>
                <a:gd name="T3" fmla="*/ 0 h 592"/>
                <a:gd name="T4" fmla="*/ 44 w 111"/>
                <a:gd name="T5" fmla="*/ 3 h 592"/>
                <a:gd name="T6" fmla="*/ 12 w 111"/>
                <a:gd name="T7" fmla="*/ 98 h 592"/>
                <a:gd name="T8" fmla="*/ 4 w 111"/>
                <a:gd name="T9" fmla="*/ 338 h 592"/>
                <a:gd name="T10" fmla="*/ 24 w 111"/>
                <a:gd name="T11" fmla="*/ 531 h 592"/>
                <a:gd name="T12" fmla="*/ 16 w 111"/>
                <a:gd name="T13" fmla="*/ 560 h 592"/>
                <a:gd name="T14" fmla="*/ 24 w 111"/>
                <a:gd name="T15" fmla="*/ 566 h 592"/>
                <a:gd name="T16" fmla="*/ 94 w 111"/>
                <a:gd name="T17" fmla="*/ 585 h 592"/>
                <a:gd name="T18" fmla="*/ 44 w 111"/>
                <a:gd name="T19" fmla="*/ 356 h 592"/>
                <a:gd name="T20" fmla="*/ 108 w 111"/>
                <a:gd name="T21" fmla="*/ 1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592">
                  <a:moveTo>
                    <a:pt x="108" y="1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68" y="6"/>
                    <a:pt x="57" y="1"/>
                    <a:pt x="44" y="3"/>
                  </a:cubicBezTo>
                  <a:cubicBezTo>
                    <a:pt x="39" y="11"/>
                    <a:pt x="16" y="87"/>
                    <a:pt x="12" y="98"/>
                  </a:cubicBezTo>
                  <a:cubicBezTo>
                    <a:pt x="28" y="156"/>
                    <a:pt x="0" y="268"/>
                    <a:pt x="4" y="338"/>
                  </a:cubicBezTo>
                  <a:cubicBezTo>
                    <a:pt x="4" y="348"/>
                    <a:pt x="13" y="459"/>
                    <a:pt x="24" y="531"/>
                  </a:cubicBezTo>
                  <a:cubicBezTo>
                    <a:pt x="27" y="546"/>
                    <a:pt x="22" y="555"/>
                    <a:pt x="16" y="560"/>
                  </a:cubicBezTo>
                  <a:cubicBezTo>
                    <a:pt x="19" y="562"/>
                    <a:pt x="21" y="565"/>
                    <a:pt x="24" y="566"/>
                  </a:cubicBezTo>
                  <a:cubicBezTo>
                    <a:pt x="27" y="560"/>
                    <a:pt x="97" y="592"/>
                    <a:pt x="94" y="585"/>
                  </a:cubicBezTo>
                  <a:cubicBezTo>
                    <a:pt x="52" y="485"/>
                    <a:pt x="48" y="483"/>
                    <a:pt x="44" y="356"/>
                  </a:cubicBezTo>
                  <a:cubicBezTo>
                    <a:pt x="36" y="71"/>
                    <a:pt x="111" y="2"/>
                    <a:pt x="108" y="1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6" name="Freeform 173">
              <a:extLst>
                <a:ext uri="{FF2B5EF4-FFF2-40B4-BE49-F238E27FC236}">
                  <a16:creationId xmlns:a16="http://schemas.microsoft.com/office/drawing/2014/main" id="{FEAA7F4B-C1DF-3EF4-6574-2798EE50F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55863" y="3514725"/>
              <a:ext cx="488950" cy="473075"/>
            </a:xfrm>
            <a:custGeom>
              <a:avLst/>
              <a:gdLst>
                <a:gd name="T0" fmla="*/ 100 w 130"/>
                <a:gd name="T1" fmla="*/ 1 h 126"/>
                <a:gd name="T2" fmla="*/ 8 w 130"/>
                <a:gd name="T3" fmla="*/ 88 h 126"/>
                <a:gd name="T4" fmla="*/ 57 w 130"/>
                <a:gd name="T5" fmla="*/ 103 h 126"/>
                <a:gd name="T6" fmla="*/ 111 w 130"/>
                <a:gd name="T7" fmla="*/ 73 h 126"/>
                <a:gd name="T8" fmla="*/ 100 w 130"/>
                <a:gd name="T9" fmla="*/ 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26">
                  <a:moveTo>
                    <a:pt x="100" y="1"/>
                  </a:moveTo>
                  <a:cubicBezTo>
                    <a:pt x="75" y="2"/>
                    <a:pt x="0" y="52"/>
                    <a:pt x="8" y="88"/>
                  </a:cubicBezTo>
                  <a:cubicBezTo>
                    <a:pt x="17" y="126"/>
                    <a:pt x="32" y="111"/>
                    <a:pt x="57" y="103"/>
                  </a:cubicBezTo>
                  <a:cubicBezTo>
                    <a:pt x="57" y="103"/>
                    <a:pt x="110" y="74"/>
                    <a:pt x="111" y="73"/>
                  </a:cubicBezTo>
                  <a:cubicBezTo>
                    <a:pt x="130" y="60"/>
                    <a:pt x="129" y="0"/>
                    <a:pt x="100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7" name="Freeform 174">
              <a:extLst>
                <a:ext uri="{FF2B5EF4-FFF2-40B4-BE49-F238E27FC236}">
                  <a16:creationId xmlns:a16="http://schemas.microsoft.com/office/drawing/2014/main" id="{F4E1116C-2B10-9F5C-8CB4-86BA87088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65338" y="3165475"/>
              <a:ext cx="514350" cy="887413"/>
            </a:xfrm>
            <a:custGeom>
              <a:avLst/>
              <a:gdLst>
                <a:gd name="T0" fmla="*/ 73 w 137"/>
                <a:gd name="T1" fmla="*/ 71 h 236"/>
                <a:gd name="T2" fmla="*/ 57 w 137"/>
                <a:gd name="T3" fmla="*/ 0 h 236"/>
                <a:gd name="T4" fmla="*/ 48 w 137"/>
                <a:gd name="T5" fmla="*/ 196 h 236"/>
                <a:gd name="T6" fmla="*/ 137 w 137"/>
                <a:gd name="T7" fmla="*/ 179 h 236"/>
                <a:gd name="T8" fmla="*/ 73 w 137"/>
                <a:gd name="T9" fmla="*/ 7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36">
                  <a:moveTo>
                    <a:pt x="73" y="71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0" y="38"/>
                    <a:pt x="50" y="146"/>
                    <a:pt x="48" y="196"/>
                  </a:cubicBezTo>
                  <a:cubicBezTo>
                    <a:pt x="45" y="236"/>
                    <a:pt x="116" y="202"/>
                    <a:pt x="137" y="179"/>
                  </a:cubicBezTo>
                  <a:lnTo>
                    <a:pt x="73" y="7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8" name="Freeform 175">
              <a:extLst>
                <a:ext uri="{FF2B5EF4-FFF2-40B4-BE49-F238E27FC236}">
                  <a16:creationId xmlns:a16="http://schemas.microsoft.com/office/drawing/2014/main" id="{8EABC751-19AE-7A1E-3252-B6614CDB5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33976" y="2609850"/>
              <a:ext cx="327025" cy="585788"/>
            </a:xfrm>
            <a:custGeom>
              <a:avLst/>
              <a:gdLst>
                <a:gd name="T0" fmla="*/ 77 w 87"/>
                <a:gd name="T1" fmla="*/ 129 h 156"/>
                <a:gd name="T2" fmla="*/ 38 w 87"/>
                <a:gd name="T3" fmla="*/ 9 h 156"/>
                <a:gd name="T4" fmla="*/ 4 w 87"/>
                <a:gd name="T5" fmla="*/ 45 h 156"/>
                <a:gd name="T6" fmla="*/ 7 w 87"/>
                <a:gd name="T7" fmla="*/ 108 h 156"/>
                <a:gd name="T8" fmla="*/ 77 w 87"/>
                <a:gd name="T9" fmla="*/ 12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56">
                  <a:moveTo>
                    <a:pt x="77" y="129"/>
                  </a:moveTo>
                  <a:cubicBezTo>
                    <a:pt x="87" y="106"/>
                    <a:pt x="74" y="17"/>
                    <a:pt x="38" y="9"/>
                  </a:cubicBezTo>
                  <a:cubicBezTo>
                    <a:pt x="0" y="0"/>
                    <a:pt x="7" y="20"/>
                    <a:pt x="4" y="45"/>
                  </a:cubicBezTo>
                  <a:cubicBezTo>
                    <a:pt x="4" y="46"/>
                    <a:pt x="6" y="107"/>
                    <a:pt x="7" y="108"/>
                  </a:cubicBezTo>
                  <a:cubicBezTo>
                    <a:pt x="10" y="130"/>
                    <a:pt x="65" y="156"/>
                    <a:pt x="77" y="1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9" name="Freeform 176">
              <a:extLst>
                <a:ext uri="{FF2B5EF4-FFF2-40B4-BE49-F238E27FC236}">
                  <a16:creationId xmlns:a16="http://schemas.microsoft.com/office/drawing/2014/main" id="{3A2224D1-73C2-9473-0622-27A857597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97438" y="2978150"/>
              <a:ext cx="236538" cy="866775"/>
            </a:xfrm>
            <a:custGeom>
              <a:avLst/>
              <a:gdLst>
                <a:gd name="T0" fmla="*/ 50 w 63"/>
                <a:gd name="T1" fmla="*/ 0 h 231"/>
                <a:gd name="T2" fmla="*/ 1 w 63"/>
                <a:gd name="T3" fmla="*/ 104 h 231"/>
                <a:gd name="T4" fmla="*/ 27 w 63"/>
                <a:gd name="T5" fmla="*/ 209 h 231"/>
                <a:gd name="T6" fmla="*/ 55 w 63"/>
                <a:gd name="T7" fmla="*/ 222 h 231"/>
                <a:gd name="T8" fmla="*/ 32 w 63"/>
                <a:gd name="T9" fmla="*/ 125 h 231"/>
                <a:gd name="T10" fmla="*/ 45 w 63"/>
                <a:gd name="T11" fmla="*/ 46 h 231"/>
                <a:gd name="T12" fmla="*/ 62 w 63"/>
                <a:gd name="T13" fmla="*/ 8 h 231"/>
                <a:gd name="T14" fmla="*/ 50 w 63"/>
                <a:gd name="T1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231">
                  <a:moveTo>
                    <a:pt x="50" y="0"/>
                  </a:moveTo>
                  <a:cubicBezTo>
                    <a:pt x="25" y="25"/>
                    <a:pt x="0" y="68"/>
                    <a:pt x="1" y="104"/>
                  </a:cubicBezTo>
                  <a:cubicBezTo>
                    <a:pt x="4" y="152"/>
                    <a:pt x="6" y="167"/>
                    <a:pt x="27" y="209"/>
                  </a:cubicBezTo>
                  <a:cubicBezTo>
                    <a:pt x="30" y="216"/>
                    <a:pt x="47" y="231"/>
                    <a:pt x="55" y="222"/>
                  </a:cubicBezTo>
                  <a:cubicBezTo>
                    <a:pt x="60" y="217"/>
                    <a:pt x="33" y="148"/>
                    <a:pt x="32" y="125"/>
                  </a:cubicBezTo>
                  <a:cubicBezTo>
                    <a:pt x="31" y="99"/>
                    <a:pt x="37" y="71"/>
                    <a:pt x="45" y="46"/>
                  </a:cubicBezTo>
                  <a:cubicBezTo>
                    <a:pt x="48" y="35"/>
                    <a:pt x="62" y="10"/>
                    <a:pt x="62" y="8"/>
                  </a:cubicBezTo>
                  <a:cubicBezTo>
                    <a:pt x="63" y="3"/>
                    <a:pt x="51" y="0"/>
                    <a:pt x="50" y="0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0" name="Freeform 177">
              <a:extLst>
                <a:ext uri="{FF2B5EF4-FFF2-40B4-BE49-F238E27FC236}">
                  <a16:creationId xmlns:a16="http://schemas.microsoft.com/office/drawing/2014/main" id="{484A15FB-9371-4F40-02B0-BE2A40EF2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9126" y="3098800"/>
              <a:ext cx="508000" cy="825500"/>
            </a:xfrm>
            <a:custGeom>
              <a:avLst/>
              <a:gdLst>
                <a:gd name="T0" fmla="*/ 11 w 135"/>
                <a:gd name="T1" fmla="*/ 5 h 220"/>
                <a:gd name="T2" fmla="*/ 21 w 135"/>
                <a:gd name="T3" fmla="*/ 127 h 220"/>
                <a:gd name="T4" fmla="*/ 100 w 135"/>
                <a:gd name="T5" fmla="*/ 210 h 220"/>
                <a:gd name="T6" fmla="*/ 133 w 135"/>
                <a:gd name="T7" fmla="*/ 207 h 220"/>
                <a:gd name="T8" fmla="*/ 60 w 135"/>
                <a:gd name="T9" fmla="*/ 130 h 220"/>
                <a:gd name="T10" fmla="*/ 30 w 135"/>
                <a:gd name="T11" fmla="*/ 50 h 220"/>
                <a:gd name="T12" fmla="*/ 25 w 135"/>
                <a:gd name="T13" fmla="*/ 5 h 220"/>
                <a:gd name="T14" fmla="*/ 11 w 135"/>
                <a:gd name="T15" fmla="*/ 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220">
                  <a:moveTo>
                    <a:pt x="11" y="5"/>
                  </a:moveTo>
                  <a:cubicBezTo>
                    <a:pt x="1" y="41"/>
                    <a:pt x="0" y="94"/>
                    <a:pt x="21" y="127"/>
                  </a:cubicBezTo>
                  <a:cubicBezTo>
                    <a:pt x="48" y="170"/>
                    <a:pt x="58" y="182"/>
                    <a:pt x="100" y="210"/>
                  </a:cubicBezTo>
                  <a:cubicBezTo>
                    <a:pt x="107" y="215"/>
                    <a:pt x="130" y="220"/>
                    <a:pt x="133" y="207"/>
                  </a:cubicBezTo>
                  <a:cubicBezTo>
                    <a:pt x="135" y="200"/>
                    <a:pt x="73" y="151"/>
                    <a:pt x="60" y="130"/>
                  </a:cubicBezTo>
                  <a:cubicBezTo>
                    <a:pt x="45" y="107"/>
                    <a:pt x="35" y="77"/>
                    <a:pt x="30" y="50"/>
                  </a:cubicBezTo>
                  <a:cubicBezTo>
                    <a:pt x="27" y="38"/>
                    <a:pt x="26" y="7"/>
                    <a:pt x="25" y="5"/>
                  </a:cubicBezTo>
                  <a:cubicBezTo>
                    <a:pt x="24" y="0"/>
                    <a:pt x="11" y="3"/>
                    <a:pt x="11" y="5"/>
                  </a:cubicBezTo>
                  <a:close/>
                </a:path>
              </a:pathLst>
            </a:cu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178">
              <a:extLst>
                <a:ext uri="{FF2B5EF4-FFF2-40B4-BE49-F238E27FC236}">
                  <a16:creationId xmlns:a16="http://schemas.microsoft.com/office/drawing/2014/main" id="{4413A9B5-E77E-5330-A3C2-AB6F3733C5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2389187"/>
              <a:ext cx="663575" cy="592138"/>
            </a:xfrm>
            <a:custGeom>
              <a:avLst/>
              <a:gdLst>
                <a:gd name="T0" fmla="*/ 19 w 177"/>
                <a:gd name="T1" fmla="*/ 32 h 158"/>
                <a:gd name="T2" fmla="*/ 39 w 177"/>
                <a:gd name="T3" fmla="*/ 147 h 158"/>
                <a:gd name="T4" fmla="*/ 172 w 177"/>
                <a:gd name="T5" fmla="*/ 127 h 158"/>
                <a:gd name="T6" fmla="*/ 163 w 177"/>
                <a:gd name="T7" fmla="*/ 24 h 158"/>
                <a:gd name="T8" fmla="*/ 19 w 177"/>
                <a:gd name="T9" fmla="*/ 32 h 158"/>
                <a:gd name="T10" fmla="*/ 46 w 177"/>
                <a:gd name="T11" fmla="*/ 76 h 158"/>
                <a:gd name="T12" fmla="*/ 45 w 177"/>
                <a:gd name="T13" fmla="*/ 50 h 158"/>
                <a:gd name="T14" fmla="*/ 141 w 177"/>
                <a:gd name="T15" fmla="*/ 60 h 158"/>
                <a:gd name="T16" fmla="*/ 148 w 177"/>
                <a:gd name="T17" fmla="*/ 106 h 158"/>
                <a:gd name="T18" fmla="*/ 110 w 177"/>
                <a:gd name="T19" fmla="*/ 123 h 158"/>
                <a:gd name="T20" fmla="*/ 56 w 177"/>
                <a:gd name="T21" fmla="*/ 123 h 158"/>
                <a:gd name="T22" fmla="*/ 53 w 177"/>
                <a:gd name="T23" fmla="*/ 90 h 158"/>
                <a:gd name="T24" fmla="*/ 65 w 177"/>
                <a:gd name="T25" fmla="*/ 82 h 158"/>
                <a:gd name="T26" fmla="*/ 46 w 177"/>
                <a:gd name="T27" fmla="*/ 7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8">
                  <a:moveTo>
                    <a:pt x="19" y="32"/>
                  </a:moveTo>
                  <a:cubicBezTo>
                    <a:pt x="16" y="62"/>
                    <a:pt x="0" y="137"/>
                    <a:pt x="39" y="147"/>
                  </a:cubicBezTo>
                  <a:cubicBezTo>
                    <a:pt x="59" y="152"/>
                    <a:pt x="167" y="158"/>
                    <a:pt x="172" y="127"/>
                  </a:cubicBezTo>
                  <a:cubicBezTo>
                    <a:pt x="177" y="97"/>
                    <a:pt x="170" y="55"/>
                    <a:pt x="163" y="24"/>
                  </a:cubicBezTo>
                  <a:cubicBezTo>
                    <a:pt x="158" y="0"/>
                    <a:pt x="21" y="5"/>
                    <a:pt x="19" y="32"/>
                  </a:cubicBezTo>
                  <a:close/>
                  <a:moveTo>
                    <a:pt x="46" y="76"/>
                  </a:moveTo>
                  <a:cubicBezTo>
                    <a:pt x="46" y="67"/>
                    <a:pt x="44" y="58"/>
                    <a:pt x="45" y="50"/>
                  </a:cubicBezTo>
                  <a:cubicBezTo>
                    <a:pt x="46" y="36"/>
                    <a:pt x="130" y="22"/>
                    <a:pt x="141" y="60"/>
                  </a:cubicBezTo>
                  <a:cubicBezTo>
                    <a:pt x="146" y="79"/>
                    <a:pt x="146" y="87"/>
                    <a:pt x="148" y="106"/>
                  </a:cubicBezTo>
                  <a:cubicBezTo>
                    <a:pt x="149" y="124"/>
                    <a:pt x="124" y="120"/>
                    <a:pt x="110" y="123"/>
                  </a:cubicBezTo>
                  <a:cubicBezTo>
                    <a:pt x="102" y="125"/>
                    <a:pt x="65" y="125"/>
                    <a:pt x="56" y="123"/>
                  </a:cubicBezTo>
                  <a:cubicBezTo>
                    <a:pt x="47" y="121"/>
                    <a:pt x="43" y="92"/>
                    <a:pt x="53" y="90"/>
                  </a:cubicBezTo>
                  <a:cubicBezTo>
                    <a:pt x="54" y="89"/>
                    <a:pt x="74" y="87"/>
                    <a:pt x="65" y="82"/>
                  </a:cubicBezTo>
                  <a:cubicBezTo>
                    <a:pt x="57" y="79"/>
                    <a:pt x="48" y="85"/>
                    <a:pt x="46" y="7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2" name="Freeform 179">
              <a:extLst>
                <a:ext uri="{FF2B5EF4-FFF2-40B4-BE49-F238E27FC236}">
                  <a16:creationId xmlns:a16="http://schemas.microsoft.com/office/drawing/2014/main" id="{5BA0FCC9-8CD6-3630-6A68-6585D9E7CF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78251" y="2617787"/>
              <a:ext cx="425450" cy="420688"/>
            </a:xfrm>
            <a:custGeom>
              <a:avLst/>
              <a:gdLst>
                <a:gd name="T0" fmla="*/ 86 w 113"/>
                <a:gd name="T1" fmla="*/ 97 h 112"/>
                <a:gd name="T2" fmla="*/ 92 w 113"/>
                <a:gd name="T3" fmla="*/ 27 h 112"/>
                <a:gd name="T4" fmla="*/ 11 w 113"/>
                <a:gd name="T5" fmla="*/ 17 h 112"/>
                <a:gd name="T6" fmla="*/ 0 w 113"/>
                <a:gd name="T7" fmla="*/ 79 h 112"/>
                <a:gd name="T8" fmla="*/ 86 w 113"/>
                <a:gd name="T9" fmla="*/ 97 h 112"/>
                <a:gd name="T10" fmla="*/ 76 w 113"/>
                <a:gd name="T11" fmla="*/ 67 h 112"/>
                <a:gd name="T12" fmla="*/ 73 w 113"/>
                <a:gd name="T13" fmla="*/ 82 h 112"/>
                <a:gd name="T14" fmla="*/ 19 w 113"/>
                <a:gd name="T15" fmla="*/ 61 h 112"/>
                <a:gd name="T16" fmla="*/ 22 w 113"/>
                <a:gd name="T17" fmla="*/ 34 h 112"/>
                <a:gd name="T18" fmla="*/ 47 w 113"/>
                <a:gd name="T19" fmla="*/ 29 h 112"/>
                <a:gd name="T20" fmla="*/ 78 w 113"/>
                <a:gd name="T21" fmla="*/ 38 h 112"/>
                <a:gd name="T22" fmla="*/ 75 w 113"/>
                <a:gd name="T23" fmla="*/ 58 h 112"/>
                <a:gd name="T24" fmla="*/ 67 w 113"/>
                <a:gd name="T25" fmla="*/ 60 h 112"/>
                <a:gd name="T26" fmla="*/ 76 w 113"/>
                <a:gd name="T27" fmla="*/ 6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12">
                  <a:moveTo>
                    <a:pt x="86" y="97"/>
                  </a:moveTo>
                  <a:cubicBezTo>
                    <a:pt x="93" y="80"/>
                    <a:pt x="113" y="38"/>
                    <a:pt x="92" y="27"/>
                  </a:cubicBezTo>
                  <a:cubicBezTo>
                    <a:pt x="81" y="20"/>
                    <a:pt x="19" y="0"/>
                    <a:pt x="11" y="17"/>
                  </a:cubicBezTo>
                  <a:cubicBezTo>
                    <a:pt x="3" y="34"/>
                    <a:pt x="1" y="60"/>
                    <a:pt x="0" y="79"/>
                  </a:cubicBezTo>
                  <a:cubicBezTo>
                    <a:pt x="0" y="94"/>
                    <a:pt x="80" y="112"/>
                    <a:pt x="86" y="97"/>
                  </a:cubicBezTo>
                  <a:close/>
                  <a:moveTo>
                    <a:pt x="76" y="67"/>
                  </a:moveTo>
                  <a:cubicBezTo>
                    <a:pt x="75" y="72"/>
                    <a:pt x="75" y="78"/>
                    <a:pt x="73" y="82"/>
                  </a:cubicBezTo>
                  <a:cubicBezTo>
                    <a:pt x="71" y="90"/>
                    <a:pt x="19" y="86"/>
                    <a:pt x="19" y="61"/>
                  </a:cubicBezTo>
                  <a:cubicBezTo>
                    <a:pt x="19" y="49"/>
                    <a:pt x="20" y="45"/>
                    <a:pt x="22" y="34"/>
                  </a:cubicBezTo>
                  <a:cubicBezTo>
                    <a:pt x="24" y="23"/>
                    <a:pt x="38" y="29"/>
                    <a:pt x="47" y="29"/>
                  </a:cubicBezTo>
                  <a:cubicBezTo>
                    <a:pt x="52" y="30"/>
                    <a:pt x="73" y="35"/>
                    <a:pt x="78" y="38"/>
                  </a:cubicBezTo>
                  <a:cubicBezTo>
                    <a:pt x="83" y="40"/>
                    <a:pt x="81" y="58"/>
                    <a:pt x="75" y="58"/>
                  </a:cubicBezTo>
                  <a:cubicBezTo>
                    <a:pt x="74" y="58"/>
                    <a:pt x="62" y="56"/>
                    <a:pt x="67" y="60"/>
                  </a:cubicBezTo>
                  <a:cubicBezTo>
                    <a:pt x="71" y="64"/>
                    <a:pt x="77" y="61"/>
                    <a:pt x="76" y="67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3" name="Freeform 180">
              <a:extLst>
                <a:ext uri="{FF2B5EF4-FFF2-40B4-BE49-F238E27FC236}">
                  <a16:creationId xmlns:a16="http://schemas.microsoft.com/office/drawing/2014/main" id="{38BF3A78-ADE9-54DE-1B7B-9EF5A4B8BC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44926" y="3241675"/>
              <a:ext cx="404813" cy="363538"/>
            </a:xfrm>
            <a:custGeom>
              <a:avLst/>
              <a:gdLst>
                <a:gd name="T0" fmla="*/ 93 w 108"/>
                <a:gd name="T1" fmla="*/ 81 h 97"/>
                <a:gd name="T2" fmla="*/ 85 w 108"/>
                <a:gd name="T3" fmla="*/ 11 h 97"/>
                <a:gd name="T4" fmla="*/ 4 w 108"/>
                <a:gd name="T5" fmla="*/ 18 h 97"/>
                <a:gd name="T6" fmla="*/ 6 w 108"/>
                <a:gd name="T7" fmla="*/ 81 h 97"/>
                <a:gd name="T8" fmla="*/ 93 w 108"/>
                <a:gd name="T9" fmla="*/ 81 h 97"/>
                <a:gd name="T10" fmla="*/ 78 w 108"/>
                <a:gd name="T11" fmla="*/ 54 h 97"/>
                <a:gd name="T12" fmla="*/ 78 w 108"/>
                <a:gd name="T13" fmla="*/ 69 h 97"/>
                <a:gd name="T14" fmla="*/ 20 w 108"/>
                <a:gd name="T15" fmla="*/ 60 h 97"/>
                <a:gd name="T16" fmla="*/ 18 w 108"/>
                <a:gd name="T17" fmla="*/ 32 h 97"/>
                <a:gd name="T18" fmla="*/ 41 w 108"/>
                <a:gd name="T19" fmla="*/ 23 h 97"/>
                <a:gd name="T20" fmla="*/ 74 w 108"/>
                <a:gd name="T21" fmla="*/ 24 h 97"/>
                <a:gd name="T22" fmla="*/ 75 w 108"/>
                <a:gd name="T23" fmla="*/ 45 h 97"/>
                <a:gd name="T24" fmla="*/ 67 w 108"/>
                <a:gd name="T25" fmla="*/ 49 h 97"/>
                <a:gd name="T26" fmla="*/ 78 w 108"/>
                <a:gd name="T27" fmla="*/ 5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" h="97">
                  <a:moveTo>
                    <a:pt x="93" y="81"/>
                  </a:moveTo>
                  <a:cubicBezTo>
                    <a:pt x="96" y="63"/>
                    <a:pt x="108" y="18"/>
                    <a:pt x="85" y="11"/>
                  </a:cubicBezTo>
                  <a:cubicBezTo>
                    <a:pt x="73" y="7"/>
                    <a:pt x="8" y="0"/>
                    <a:pt x="4" y="18"/>
                  </a:cubicBezTo>
                  <a:cubicBezTo>
                    <a:pt x="0" y="36"/>
                    <a:pt x="3" y="62"/>
                    <a:pt x="6" y="81"/>
                  </a:cubicBezTo>
                  <a:cubicBezTo>
                    <a:pt x="8" y="96"/>
                    <a:pt x="91" y="97"/>
                    <a:pt x="93" y="81"/>
                  </a:cubicBezTo>
                  <a:close/>
                  <a:moveTo>
                    <a:pt x="78" y="54"/>
                  </a:moveTo>
                  <a:cubicBezTo>
                    <a:pt x="78" y="59"/>
                    <a:pt x="79" y="64"/>
                    <a:pt x="78" y="69"/>
                  </a:cubicBezTo>
                  <a:cubicBezTo>
                    <a:pt x="77" y="77"/>
                    <a:pt x="26" y="83"/>
                    <a:pt x="20" y="60"/>
                  </a:cubicBezTo>
                  <a:cubicBezTo>
                    <a:pt x="18" y="48"/>
                    <a:pt x="18" y="43"/>
                    <a:pt x="18" y="32"/>
                  </a:cubicBezTo>
                  <a:cubicBezTo>
                    <a:pt x="17" y="21"/>
                    <a:pt x="32" y="24"/>
                    <a:pt x="41" y="23"/>
                  </a:cubicBezTo>
                  <a:cubicBezTo>
                    <a:pt x="46" y="22"/>
                    <a:pt x="68" y="23"/>
                    <a:pt x="74" y="24"/>
                  </a:cubicBezTo>
                  <a:cubicBezTo>
                    <a:pt x="79" y="26"/>
                    <a:pt x="81" y="44"/>
                    <a:pt x="75" y="45"/>
                  </a:cubicBezTo>
                  <a:cubicBezTo>
                    <a:pt x="74" y="45"/>
                    <a:pt x="62" y="46"/>
                    <a:pt x="67" y="49"/>
                  </a:cubicBezTo>
                  <a:cubicBezTo>
                    <a:pt x="72" y="51"/>
                    <a:pt x="77" y="48"/>
                    <a:pt x="78" y="54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4" name="Freeform 181">
              <a:extLst>
                <a:ext uri="{FF2B5EF4-FFF2-40B4-BE49-F238E27FC236}">
                  <a16:creationId xmlns:a16="http://schemas.microsoft.com/office/drawing/2014/main" id="{5D46F939-8C0B-1B2D-D215-AA83C7ADD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736976" y="3962400"/>
              <a:ext cx="315913" cy="285750"/>
            </a:xfrm>
            <a:custGeom>
              <a:avLst/>
              <a:gdLst>
                <a:gd name="T0" fmla="*/ 78 w 84"/>
                <a:gd name="T1" fmla="*/ 56 h 76"/>
                <a:gd name="T2" fmla="*/ 65 w 84"/>
                <a:gd name="T3" fmla="*/ 2 h 76"/>
                <a:gd name="T4" fmla="*/ 1 w 84"/>
                <a:gd name="T5" fmla="*/ 16 h 76"/>
                <a:gd name="T6" fmla="*/ 9 w 84"/>
                <a:gd name="T7" fmla="*/ 65 h 76"/>
                <a:gd name="T8" fmla="*/ 78 w 84"/>
                <a:gd name="T9" fmla="*/ 56 h 76"/>
                <a:gd name="T10" fmla="*/ 63 w 84"/>
                <a:gd name="T11" fmla="*/ 36 h 76"/>
                <a:gd name="T12" fmla="*/ 65 w 84"/>
                <a:gd name="T13" fmla="*/ 49 h 76"/>
                <a:gd name="T14" fmla="*/ 18 w 84"/>
                <a:gd name="T15" fmla="*/ 47 h 76"/>
                <a:gd name="T16" fmla="*/ 14 w 84"/>
                <a:gd name="T17" fmla="*/ 25 h 76"/>
                <a:gd name="T18" fmla="*/ 31 w 84"/>
                <a:gd name="T19" fmla="*/ 16 h 76"/>
                <a:gd name="T20" fmla="*/ 57 w 84"/>
                <a:gd name="T21" fmla="*/ 14 h 76"/>
                <a:gd name="T22" fmla="*/ 60 w 84"/>
                <a:gd name="T23" fmla="*/ 30 h 76"/>
                <a:gd name="T24" fmla="*/ 54 w 84"/>
                <a:gd name="T25" fmla="*/ 34 h 76"/>
                <a:gd name="T26" fmla="*/ 63 w 84"/>
                <a:gd name="T27" fmla="*/ 3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76">
                  <a:moveTo>
                    <a:pt x="78" y="56"/>
                  </a:moveTo>
                  <a:cubicBezTo>
                    <a:pt x="79" y="42"/>
                    <a:pt x="84" y="5"/>
                    <a:pt x="65" y="2"/>
                  </a:cubicBezTo>
                  <a:cubicBezTo>
                    <a:pt x="55" y="0"/>
                    <a:pt x="2" y="1"/>
                    <a:pt x="1" y="16"/>
                  </a:cubicBezTo>
                  <a:cubicBezTo>
                    <a:pt x="0" y="30"/>
                    <a:pt x="4" y="50"/>
                    <a:pt x="9" y="65"/>
                  </a:cubicBezTo>
                  <a:cubicBezTo>
                    <a:pt x="12" y="76"/>
                    <a:pt x="78" y="69"/>
                    <a:pt x="78" y="56"/>
                  </a:cubicBezTo>
                  <a:close/>
                  <a:moveTo>
                    <a:pt x="63" y="36"/>
                  </a:moveTo>
                  <a:cubicBezTo>
                    <a:pt x="64" y="40"/>
                    <a:pt x="65" y="45"/>
                    <a:pt x="65" y="49"/>
                  </a:cubicBezTo>
                  <a:cubicBezTo>
                    <a:pt x="65" y="55"/>
                    <a:pt x="25" y="65"/>
                    <a:pt x="18" y="47"/>
                  </a:cubicBezTo>
                  <a:cubicBezTo>
                    <a:pt x="15" y="38"/>
                    <a:pt x="15" y="34"/>
                    <a:pt x="14" y="25"/>
                  </a:cubicBezTo>
                  <a:cubicBezTo>
                    <a:pt x="12" y="16"/>
                    <a:pt x="24" y="18"/>
                    <a:pt x="31" y="16"/>
                  </a:cubicBezTo>
                  <a:cubicBezTo>
                    <a:pt x="35" y="15"/>
                    <a:pt x="52" y="13"/>
                    <a:pt x="57" y="14"/>
                  </a:cubicBezTo>
                  <a:cubicBezTo>
                    <a:pt x="62" y="14"/>
                    <a:pt x="65" y="28"/>
                    <a:pt x="60" y="30"/>
                  </a:cubicBezTo>
                  <a:cubicBezTo>
                    <a:pt x="59" y="30"/>
                    <a:pt x="50" y="32"/>
                    <a:pt x="54" y="34"/>
                  </a:cubicBezTo>
                  <a:cubicBezTo>
                    <a:pt x="58" y="35"/>
                    <a:pt x="62" y="32"/>
                    <a:pt x="63" y="3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5" name="Freeform 182">
              <a:extLst>
                <a:ext uri="{FF2B5EF4-FFF2-40B4-BE49-F238E27FC236}">
                  <a16:creationId xmlns:a16="http://schemas.microsoft.com/office/drawing/2014/main" id="{04D5B9DF-0F40-6BF7-D847-D41313568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81251" y="3924300"/>
              <a:ext cx="447675" cy="431800"/>
            </a:xfrm>
            <a:custGeom>
              <a:avLst/>
              <a:gdLst>
                <a:gd name="T0" fmla="*/ 116 w 119"/>
                <a:gd name="T1" fmla="*/ 73 h 115"/>
                <a:gd name="T2" fmla="*/ 86 w 119"/>
                <a:gd name="T3" fmla="*/ 0 h 115"/>
                <a:gd name="T4" fmla="*/ 1 w 119"/>
                <a:gd name="T5" fmla="*/ 34 h 115"/>
                <a:gd name="T6" fmla="*/ 23 w 119"/>
                <a:gd name="T7" fmla="*/ 100 h 115"/>
                <a:gd name="T8" fmla="*/ 116 w 119"/>
                <a:gd name="T9" fmla="*/ 73 h 115"/>
                <a:gd name="T10" fmla="*/ 91 w 119"/>
                <a:gd name="T11" fmla="*/ 48 h 115"/>
                <a:gd name="T12" fmla="*/ 96 w 119"/>
                <a:gd name="T13" fmla="*/ 65 h 115"/>
                <a:gd name="T14" fmla="*/ 32 w 119"/>
                <a:gd name="T15" fmla="*/ 73 h 115"/>
                <a:gd name="T16" fmla="*/ 20 w 119"/>
                <a:gd name="T17" fmla="*/ 44 h 115"/>
                <a:gd name="T18" fmla="*/ 42 w 119"/>
                <a:gd name="T19" fmla="*/ 27 h 115"/>
                <a:gd name="T20" fmla="*/ 78 w 119"/>
                <a:gd name="T21" fmla="*/ 19 h 115"/>
                <a:gd name="T22" fmla="*/ 85 w 119"/>
                <a:gd name="T23" fmla="*/ 40 h 115"/>
                <a:gd name="T24" fmla="*/ 78 w 119"/>
                <a:gd name="T25" fmla="*/ 47 h 115"/>
                <a:gd name="T26" fmla="*/ 91 w 119"/>
                <a:gd name="T27" fmla="*/ 4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115">
                  <a:moveTo>
                    <a:pt x="116" y="73"/>
                  </a:moveTo>
                  <a:cubicBezTo>
                    <a:pt x="114" y="52"/>
                    <a:pt x="112" y="1"/>
                    <a:pt x="86" y="0"/>
                  </a:cubicBezTo>
                  <a:cubicBezTo>
                    <a:pt x="71" y="0"/>
                    <a:pt x="0" y="13"/>
                    <a:pt x="1" y="34"/>
                  </a:cubicBezTo>
                  <a:cubicBezTo>
                    <a:pt x="2" y="55"/>
                    <a:pt x="13" y="81"/>
                    <a:pt x="23" y="100"/>
                  </a:cubicBezTo>
                  <a:cubicBezTo>
                    <a:pt x="30" y="115"/>
                    <a:pt x="119" y="90"/>
                    <a:pt x="116" y="73"/>
                  </a:cubicBezTo>
                  <a:close/>
                  <a:moveTo>
                    <a:pt x="91" y="48"/>
                  </a:moveTo>
                  <a:cubicBezTo>
                    <a:pt x="93" y="54"/>
                    <a:pt x="96" y="59"/>
                    <a:pt x="96" y="65"/>
                  </a:cubicBezTo>
                  <a:cubicBezTo>
                    <a:pt x="98" y="74"/>
                    <a:pt x="45" y="97"/>
                    <a:pt x="32" y="73"/>
                  </a:cubicBezTo>
                  <a:cubicBezTo>
                    <a:pt x="26" y="62"/>
                    <a:pt x="24" y="56"/>
                    <a:pt x="20" y="44"/>
                  </a:cubicBezTo>
                  <a:cubicBezTo>
                    <a:pt x="17" y="33"/>
                    <a:pt x="34" y="32"/>
                    <a:pt x="42" y="27"/>
                  </a:cubicBezTo>
                  <a:cubicBezTo>
                    <a:pt x="47" y="25"/>
                    <a:pt x="71" y="19"/>
                    <a:pt x="78" y="19"/>
                  </a:cubicBezTo>
                  <a:cubicBezTo>
                    <a:pt x="84" y="19"/>
                    <a:pt x="91" y="37"/>
                    <a:pt x="85" y="40"/>
                  </a:cubicBezTo>
                  <a:cubicBezTo>
                    <a:pt x="84" y="41"/>
                    <a:pt x="72" y="45"/>
                    <a:pt x="78" y="47"/>
                  </a:cubicBezTo>
                  <a:cubicBezTo>
                    <a:pt x="84" y="48"/>
                    <a:pt x="89" y="42"/>
                    <a:pt x="91" y="48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6" name="Freeform 183">
              <a:extLst>
                <a:ext uri="{FF2B5EF4-FFF2-40B4-BE49-F238E27FC236}">
                  <a16:creationId xmlns:a16="http://schemas.microsoft.com/office/drawing/2014/main" id="{B081BADC-DD9B-BD56-8F84-80EF89216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3776" y="3621088"/>
              <a:ext cx="454025" cy="603250"/>
            </a:xfrm>
            <a:custGeom>
              <a:avLst/>
              <a:gdLst>
                <a:gd name="T0" fmla="*/ 69 w 121"/>
                <a:gd name="T1" fmla="*/ 13 h 161"/>
                <a:gd name="T2" fmla="*/ 22 w 121"/>
                <a:gd name="T3" fmla="*/ 130 h 161"/>
                <a:gd name="T4" fmla="*/ 72 w 121"/>
                <a:gd name="T5" fmla="*/ 124 h 161"/>
                <a:gd name="T6" fmla="*/ 110 w 121"/>
                <a:gd name="T7" fmla="*/ 74 h 161"/>
                <a:gd name="T8" fmla="*/ 69 w 121"/>
                <a:gd name="T9" fmla="*/ 1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1">
                  <a:moveTo>
                    <a:pt x="69" y="13"/>
                  </a:moveTo>
                  <a:cubicBezTo>
                    <a:pt x="47" y="25"/>
                    <a:pt x="0" y="101"/>
                    <a:pt x="22" y="130"/>
                  </a:cubicBezTo>
                  <a:cubicBezTo>
                    <a:pt x="46" y="161"/>
                    <a:pt x="53" y="141"/>
                    <a:pt x="72" y="124"/>
                  </a:cubicBezTo>
                  <a:cubicBezTo>
                    <a:pt x="73" y="124"/>
                    <a:pt x="109" y="75"/>
                    <a:pt x="110" y="74"/>
                  </a:cubicBezTo>
                  <a:cubicBezTo>
                    <a:pt x="121" y="55"/>
                    <a:pt x="96" y="0"/>
                    <a:pt x="69" y="1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7" name="Freeform 184">
              <a:extLst>
                <a:ext uri="{FF2B5EF4-FFF2-40B4-BE49-F238E27FC236}">
                  <a16:creationId xmlns:a16="http://schemas.microsoft.com/office/drawing/2014/main" id="{2F7D5159-603F-252D-CC18-96000784E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7201" y="2224087"/>
              <a:ext cx="519113" cy="393700"/>
            </a:xfrm>
            <a:custGeom>
              <a:avLst/>
              <a:gdLst>
                <a:gd name="T0" fmla="*/ 59 w 138"/>
                <a:gd name="T1" fmla="*/ 6 h 105"/>
                <a:gd name="T2" fmla="*/ 16 w 138"/>
                <a:gd name="T3" fmla="*/ 49 h 105"/>
                <a:gd name="T4" fmla="*/ 4 w 138"/>
                <a:gd name="T5" fmla="*/ 80 h 105"/>
                <a:gd name="T6" fmla="*/ 64 w 138"/>
                <a:gd name="T7" fmla="*/ 105 h 105"/>
                <a:gd name="T8" fmla="*/ 125 w 138"/>
                <a:gd name="T9" fmla="*/ 40 h 105"/>
                <a:gd name="T10" fmla="*/ 115 w 138"/>
                <a:gd name="T11" fmla="*/ 26 h 105"/>
                <a:gd name="T12" fmla="*/ 59 w 138"/>
                <a:gd name="T13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105">
                  <a:moveTo>
                    <a:pt x="59" y="6"/>
                  </a:moveTo>
                  <a:cubicBezTo>
                    <a:pt x="37" y="23"/>
                    <a:pt x="32" y="23"/>
                    <a:pt x="16" y="49"/>
                  </a:cubicBezTo>
                  <a:cubicBezTo>
                    <a:pt x="14" y="54"/>
                    <a:pt x="0" y="79"/>
                    <a:pt x="4" y="80"/>
                  </a:cubicBezTo>
                  <a:cubicBezTo>
                    <a:pt x="27" y="87"/>
                    <a:pt x="44" y="93"/>
                    <a:pt x="64" y="105"/>
                  </a:cubicBezTo>
                  <a:cubicBezTo>
                    <a:pt x="70" y="102"/>
                    <a:pt x="112" y="40"/>
                    <a:pt x="125" y="40"/>
                  </a:cubicBezTo>
                  <a:cubicBezTo>
                    <a:pt x="138" y="40"/>
                    <a:pt x="118" y="29"/>
                    <a:pt x="115" y="26"/>
                  </a:cubicBezTo>
                  <a:cubicBezTo>
                    <a:pt x="106" y="19"/>
                    <a:pt x="67" y="0"/>
                    <a:pt x="59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8" name="Freeform 185">
              <a:extLst>
                <a:ext uri="{FF2B5EF4-FFF2-40B4-BE49-F238E27FC236}">
                  <a16:creationId xmlns:a16="http://schemas.microsoft.com/office/drawing/2014/main" id="{97D29593-5EF2-0345-E0EE-7145A1476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87463" y="2493962"/>
              <a:ext cx="247650" cy="187325"/>
            </a:xfrm>
            <a:custGeom>
              <a:avLst/>
              <a:gdLst>
                <a:gd name="T0" fmla="*/ 28 w 66"/>
                <a:gd name="T1" fmla="*/ 3 h 50"/>
                <a:gd name="T2" fmla="*/ 8 w 66"/>
                <a:gd name="T3" fmla="*/ 24 h 50"/>
                <a:gd name="T4" fmla="*/ 2 w 66"/>
                <a:gd name="T5" fmla="*/ 39 h 50"/>
                <a:gd name="T6" fmla="*/ 31 w 66"/>
                <a:gd name="T7" fmla="*/ 50 h 50"/>
                <a:gd name="T8" fmla="*/ 60 w 66"/>
                <a:gd name="T9" fmla="*/ 19 h 50"/>
                <a:gd name="T10" fmla="*/ 55 w 66"/>
                <a:gd name="T11" fmla="*/ 13 h 50"/>
                <a:gd name="T12" fmla="*/ 28 w 66"/>
                <a:gd name="T13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50">
                  <a:moveTo>
                    <a:pt x="28" y="3"/>
                  </a:moveTo>
                  <a:cubicBezTo>
                    <a:pt x="18" y="11"/>
                    <a:pt x="15" y="11"/>
                    <a:pt x="8" y="24"/>
                  </a:cubicBezTo>
                  <a:cubicBezTo>
                    <a:pt x="6" y="26"/>
                    <a:pt x="0" y="38"/>
                    <a:pt x="2" y="39"/>
                  </a:cubicBezTo>
                  <a:cubicBezTo>
                    <a:pt x="13" y="42"/>
                    <a:pt x="21" y="44"/>
                    <a:pt x="31" y="50"/>
                  </a:cubicBezTo>
                  <a:cubicBezTo>
                    <a:pt x="33" y="49"/>
                    <a:pt x="53" y="19"/>
                    <a:pt x="60" y="19"/>
                  </a:cubicBezTo>
                  <a:cubicBezTo>
                    <a:pt x="66" y="19"/>
                    <a:pt x="56" y="14"/>
                    <a:pt x="55" y="13"/>
                  </a:cubicBezTo>
                  <a:cubicBezTo>
                    <a:pt x="50" y="9"/>
                    <a:pt x="32" y="0"/>
                    <a:pt x="28" y="3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9" name="Freeform 187">
              <a:extLst>
                <a:ext uri="{FF2B5EF4-FFF2-40B4-BE49-F238E27FC236}">
                  <a16:creationId xmlns:a16="http://schemas.microsoft.com/office/drawing/2014/main" id="{65B57404-41D1-722E-A144-B96A909E2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99051" y="-836613"/>
              <a:ext cx="4114800" cy="3135313"/>
            </a:xfrm>
            <a:custGeom>
              <a:avLst/>
              <a:gdLst>
                <a:gd name="T0" fmla="*/ 861 w 1096"/>
                <a:gd name="T1" fmla="*/ 787 h 835"/>
                <a:gd name="T2" fmla="*/ 428 w 1096"/>
                <a:gd name="T3" fmla="*/ 818 h 835"/>
                <a:gd name="T4" fmla="*/ 689 w 1096"/>
                <a:gd name="T5" fmla="*/ 138 h 835"/>
                <a:gd name="T6" fmla="*/ 861 w 1096"/>
                <a:gd name="T7" fmla="*/ 787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6" h="835">
                  <a:moveTo>
                    <a:pt x="861" y="787"/>
                  </a:moveTo>
                  <a:cubicBezTo>
                    <a:pt x="825" y="815"/>
                    <a:pt x="493" y="835"/>
                    <a:pt x="428" y="818"/>
                  </a:cubicBezTo>
                  <a:cubicBezTo>
                    <a:pt x="0" y="678"/>
                    <a:pt x="183" y="0"/>
                    <a:pt x="689" y="138"/>
                  </a:cubicBezTo>
                  <a:cubicBezTo>
                    <a:pt x="1027" y="231"/>
                    <a:pt x="1096" y="608"/>
                    <a:pt x="861" y="7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0" name="Freeform 188">
              <a:extLst>
                <a:ext uri="{FF2B5EF4-FFF2-40B4-BE49-F238E27FC236}">
                  <a16:creationId xmlns:a16="http://schemas.microsoft.com/office/drawing/2014/main" id="{3153486C-50F4-D829-DA19-083005B2B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73651" y="-622301"/>
              <a:ext cx="3805238" cy="2959100"/>
            </a:xfrm>
            <a:custGeom>
              <a:avLst/>
              <a:gdLst>
                <a:gd name="T0" fmla="*/ 795 w 1013"/>
                <a:gd name="T1" fmla="*/ 741 h 788"/>
                <a:gd name="T2" fmla="*/ 398 w 1013"/>
                <a:gd name="T3" fmla="*/ 772 h 788"/>
                <a:gd name="T4" fmla="*/ 635 w 1013"/>
                <a:gd name="T5" fmla="*/ 128 h 788"/>
                <a:gd name="T6" fmla="*/ 795 w 1013"/>
                <a:gd name="T7" fmla="*/ 741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788">
                  <a:moveTo>
                    <a:pt x="795" y="741"/>
                  </a:moveTo>
                  <a:cubicBezTo>
                    <a:pt x="762" y="767"/>
                    <a:pt x="458" y="788"/>
                    <a:pt x="398" y="772"/>
                  </a:cubicBezTo>
                  <a:cubicBezTo>
                    <a:pt x="0" y="641"/>
                    <a:pt x="166" y="0"/>
                    <a:pt x="635" y="128"/>
                  </a:cubicBezTo>
                  <a:cubicBezTo>
                    <a:pt x="949" y="214"/>
                    <a:pt x="1013" y="575"/>
                    <a:pt x="795" y="741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1" name="Freeform 189">
              <a:extLst>
                <a:ext uri="{FF2B5EF4-FFF2-40B4-BE49-F238E27FC236}">
                  <a16:creationId xmlns:a16="http://schemas.microsoft.com/office/drawing/2014/main" id="{930C88F8-A9A8-81FF-5D77-451C37816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68876" y="-473076"/>
              <a:ext cx="3571875" cy="2768600"/>
            </a:xfrm>
            <a:custGeom>
              <a:avLst/>
              <a:gdLst>
                <a:gd name="T0" fmla="*/ 377 w 951"/>
                <a:gd name="T1" fmla="*/ 714 h 737"/>
                <a:gd name="T2" fmla="*/ 758 w 951"/>
                <a:gd name="T3" fmla="*/ 691 h 737"/>
                <a:gd name="T4" fmla="*/ 594 w 951"/>
                <a:gd name="T5" fmla="*/ 118 h 737"/>
                <a:gd name="T6" fmla="*/ 339 w 951"/>
                <a:gd name="T7" fmla="*/ 719 h 737"/>
                <a:gd name="T8" fmla="*/ 377 w 951"/>
                <a:gd name="T9" fmla="*/ 714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1" h="737">
                  <a:moveTo>
                    <a:pt x="377" y="714"/>
                  </a:moveTo>
                  <a:cubicBezTo>
                    <a:pt x="503" y="737"/>
                    <a:pt x="632" y="703"/>
                    <a:pt x="758" y="691"/>
                  </a:cubicBezTo>
                  <a:cubicBezTo>
                    <a:pt x="951" y="529"/>
                    <a:pt x="887" y="198"/>
                    <a:pt x="594" y="118"/>
                  </a:cubicBezTo>
                  <a:cubicBezTo>
                    <a:pt x="160" y="0"/>
                    <a:pt x="0" y="572"/>
                    <a:pt x="339" y="719"/>
                  </a:cubicBezTo>
                  <a:cubicBezTo>
                    <a:pt x="350" y="713"/>
                    <a:pt x="363" y="711"/>
                    <a:pt x="377" y="714"/>
                  </a:cubicBez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2" name="Freeform 190">
              <a:extLst>
                <a:ext uri="{FF2B5EF4-FFF2-40B4-BE49-F238E27FC236}">
                  <a16:creationId xmlns:a16="http://schemas.microsoft.com/office/drawing/2014/main" id="{33A37087-3451-2DC1-4424-468B1D5DE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2151" y="82550"/>
              <a:ext cx="2767013" cy="2141538"/>
            </a:xfrm>
            <a:custGeom>
              <a:avLst/>
              <a:gdLst>
                <a:gd name="T0" fmla="*/ 244 w 737"/>
                <a:gd name="T1" fmla="*/ 559 h 570"/>
                <a:gd name="T2" fmla="*/ 632 w 737"/>
                <a:gd name="T3" fmla="*/ 544 h 570"/>
                <a:gd name="T4" fmla="*/ 683 w 737"/>
                <a:gd name="T5" fmla="*/ 492 h 570"/>
                <a:gd name="T6" fmla="*/ 687 w 737"/>
                <a:gd name="T7" fmla="*/ 475 h 570"/>
                <a:gd name="T8" fmla="*/ 430 w 737"/>
                <a:gd name="T9" fmla="*/ 38 h 570"/>
                <a:gd name="T10" fmla="*/ 53 w 737"/>
                <a:gd name="T11" fmla="*/ 170 h 570"/>
                <a:gd name="T12" fmla="*/ 212 w 737"/>
                <a:gd name="T13" fmla="*/ 570 h 570"/>
                <a:gd name="T14" fmla="*/ 244 w 737"/>
                <a:gd name="T15" fmla="*/ 559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7" h="570">
                  <a:moveTo>
                    <a:pt x="244" y="559"/>
                  </a:moveTo>
                  <a:cubicBezTo>
                    <a:pt x="374" y="563"/>
                    <a:pt x="503" y="550"/>
                    <a:pt x="632" y="544"/>
                  </a:cubicBezTo>
                  <a:cubicBezTo>
                    <a:pt x="651" y="529"/>
                    <a:pt x="668" y="511"/>
                    <a:pt x="683" y="492"/>
                  </a:cubicBezTo>
                  <a:cubicBezTo>
                    <a:pt x="684" y="486"/>
                    <a:pt x="686" y="481"/>
                    <a:pt x="687" y="475"/>
                  </a:cubicBezTo>
                  <a:cubicBezTo>
                    <a:pt x="737" y="283"/>
                    <a:pt x="622" y="87"/>
                    <a:pt x="430" y="38"/>
                  </a:cubicBezTo>
                  <a:cubicBezTo>
                    <a:pt x="285" y="0"/>
                    <a:pt x="138" y="57"/>
                    <a:pt x="53" y="170"/>
                  </a:cubicBezTo>
                  <a:cubicBezTo>
                    <a:pt x="0" y="316"/>
                    <a:pt x="44" y="496"/>
                    <a:pt x="212" y="570"/>
                  </a:cubicBezTo>
                  <a:cubicBezTo>
                    <a:pt x="221" y="563"/>
                    <a:pt x="232" y="558"/>
                    <a:pt x="244" y="5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91">
              <a:extLst>
                <a:ext uri="{FF2B5EF4-FFF2-40B4-BE49-F238E27FC236}">
                  <a16:creationId xmlns:a16="http://schemas.microsoft.com/office/drawing/2014/main" id="{0B646C63-1938-8559-D195-732C12EA5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7101" y="638175"/>
              <a:ext cx="277813" cy="271463"/>
            </a:xfrm>
            <a:custGeom>
              <a:avLst/>
              <a:gdLst>
                <a:gd name="T0" fmla="*/ 45 w 74"/>
                <a:gd name="T1" fmla="*/ 5 h 72"/>
                <a:gd name="T2" fmla="*/ 69 w 74"/>
                <a:gd name="T3" fmla="*/ 44 h 72"/>
                <a:gd name="T4" fmla="*/ 28 w 74"/>
                <a:gd name="T5" fmla="*/ 67 h 72"/>
                <a:gd name="T6" fmla="*/ 4 w 74"/>
                <a:gd name="T7" fmla="*/ 28 h 72"/>
                <a:gd name="T8" fmla="*/ 45 w 74"/>
                <a:gd name="T9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72">
                  <a:moveTo>
                    <a:pt x="45" y="5"/>
                  </a:moveTo>
                  <a:cubicBezTo>
                    <a:pt x="63" y="9"/>
                    <a:pt x="74" y="27"/>
                    <a:pt x="69" y="44"/>
                  </a:cubicBezTo>
                  <a:cubicBezTo>
                    <a:pt x="65" y="62"/>
                    <a:pt x="46" y="72"/>
                    <a:pt x="28" y="67"/>
                  </a:cubicBezTo>
                  <a:cubicBezTo>
                    <a:pt x="10" y="63"/>
                    <a:pt x="0" y="45"/>
                    <a:pt x="4" y="28"/>
                  </a:cubicBezTo>
                  <a:cubicBezTo>
                    <a:pt x="9" y="10"/>
                    <a:pt x="27" y="0"/>
                    <a:pt x="45" y="5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4" name="Freeform 192">
              <a:extLst>
                <a:ext uri="{FF2B5EF4-FFF2-40B4-BE49-F238E27FC236}">
                  <a16:creationId xmlns:a16="http://schemas.microsoft.com/office/drawing/2014/main" id="{F9807707-1820-A1E8-654F-29CE998BE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888" y="1017587"/>
              <a:ext cx="371475" cy="360363"/>
            </a:xfrm>
            <a:custGeom>
              <a:avLst/>
              <a:gdLst>
                <a:gd name="T0" fmla="*/ 61 w 99"/>
                <a:gd name="T1" fmla="*/ 6 h 96"/>
                <a:gd name="T2" fmla="*/ 93 w 99"/>
                <a:gd name="T3" fmla="*/ 60 h 96"/>
                <a:gd name="T4" fmla="*/ 39 w 99"/>
                <a:gd name="T5" fmla="*/ 90 h 96"/>
                <a:gd name="T6" fmla="*/ 6 w 99"/>
                <a:gd name="T7" fmla="*/ 37 h 96"/>
                <a:gd name="T8" fmla="*/ 61 w 99"/>
                <a:gd name="T9" fmla="*/ 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96">
                  <a:moveTo>
                    <a:pt x="61" y="6"/>
                  </a:moveTo>
                  <a:cubicBezTo>
                    <a:pt x="85" y="13"/>
                    <a:pt x="99" y="36"/>
                    <a:pt x="93" y="60"/>
                  </a:cubicBezTo>
                  <a:cubicBezTo>
                    <a:pt x="87" y="83"/>
                    <a:pt x="63" y="96"/>
                    <a:pt x="39" y="90"/>
                  </a:cubicBezTo>
                  <a:cubicBezTo>
                    <a:pt x="15" y="84"/>
                    <a:pt x="0" y="60"/>
                    <a:pt x="6" y="37"/>
                  </a:cubicBezTo>
                  <a:cubicBezTo>
                    <a:pt x="12" y="14"/>
                    <a:pt x="37" y="0"/>
                    <a:pt x="61" y="6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5" name="Freeform 193">
              <a:extLst>
                <a:ext uri="{FF2B5EF4-FFF2-40B4-BE49-F238E27FC236}">
                  <a16:creationId xmlns:a16="http://schemas.microsoft.com/office/drawing/2014/main" id="{7DF1291A-DB46-F290-ACDF-0B7F42A13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35451" y="785812"/>
              <a:ext cx="165100" cy="157163"/>
            </a:xfrm>
            <a:custGeom>
              <a:avLst/>
              <a:gdLst>
                <a:gd name="T0" fmla="*/ 27 w 44"/>
                <a:gd name="T1" fmla="*/ 3 h 42"/>
                <a:gd name="T2" fmla="*/ 41 w 44"/>
                <a:gd name="T3" fmla="*/ 26 h 42"/>
                <a:gd name="T4" fmla="*/ 17 w 44"/>
                <a:gd name="T5" fmla="*/ 40 h 42"/>
                <a:gd name="T6" fmla="*/ 3 w 44"/>
                <a:gd name="T7" fmla="*/ 16 h 42"/>
                <a:gd name="T8" fmla="*/ 27 w 44"/>
                <a:gd name="T9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2">
                  <a:moveTo>
                    <a:pt x="27" y="3"/>
                  </a:moveTo>
                  <a:cubicBezTo>
                    <a:pt x="37" y="6"/>
                    <a:pt x="44" y="16"/>
                    <a:pt x="41" y="26"/>
                  </a:cubicBezTo>
                  <a:cubicBezTo>
                    <a:pt x="39" y="36"/>
                    <a:pt x="28" y="42"/>
                    <a:pt x="17" y="40"/>
                  </a:cubicBezTo>
                  <a:cubicBezTo>
                    <a:pt x="7" y="37"/>
                    <a:pt x="0" y="27"/>
                    <a:pt x="3" y="16"/>
                  </a:cubicBezTo>
                  <a:cubicBezTo>
                    <a:pt x="6" y="6"/>
                    <a:pt x="16" y="0"/>
                    <a:pt x="27" y="3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94">
              <a:extLst>
                <a:ext uri="{FF2B5EF4-FFF2-40B4-BE49-F238E27FC236}">
                  <a16:creationId xmlns:a16="http://schemas.microsoft.com/office/drawing/2014/main" id="{CAF4EC44-2EC2-3272-CCBE-D9EE7FEF4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09775"/>
              <a:ext cx="2527300" cy="288925"/>
            </a:xfrm>
            <a:custGeom>
              <a:avLst/>
              <a:gdLst>
                <a:gd name="T0" fmla="*/ 89 w 673"/>
                <a:gd name="T1" fmla="*/ 36 h 77"/>
                <a:gd name="T2" fmla="*/ 78 w 673"/>
                <a:gd name="T3" fmla="*/ 69 h 77"/>
                <a:gd name="T4" fmla="*/ 352 w 673"/>
                <a:gd name="T5" fmla="*/ 69 h 77"/>
                <a:gd name="T6" fmla="*/ 600 w 673"/>
                <a:gd name="T7" fmla="*/ 46 h 77"/>
                <a:gd name="T8" fmla="*/ 547 w 673"/>
                <a:gd name="T9" fmla="*/ 5 h 77"/>
                <a:gd name="T10" fmla="*/ 363 w 673"/>
                <a:gd name="T11" fmla="*/ 26 h 77"/>
                <a:gd name="T12" fmla="*/ 89 w 673"/>
                <a:gd name="T13" fmla="*/ 3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77">
                  <a:moveTo>
                    <a:pt x="89" y="36"/>
                  </a:moveTo>
                  <a:cubicBezTo>
                    <a:pt x="52" y="25"/>
                    <a:pt x="0" y="58"/>
                    <a:pt x="78" y="69"/>
                  </a:cubicBezTo>
                  <a:cubicBezTo>
                    <a:pt x="144" y="77"/>
                    <a:pt x="293" y="76"/>
                    <a:pt x="352" y="69"/>
                  </a:cubicBezTo>
                  <a:cubicBezTo>
                    <a:pt x="435" y="59"/>
                    <a:pt x="519" y="61"/>
                    <a:pt x="600" y="46"/>
                  </a:cubicBezTo>
                  <a:cubicBezTo>
                    <a:pt x="673" y="33"/>
                    <a:pt x="585" y="0"/>
                    <a:pt x="547" y="5"/>
                  </a:cubicBezTo>
                  <a:cubicBezTo>
                    <a:pt x="486" y="15"/>
                    <a:pt x="423" y="22"/>
                    <a:pt x="363" y="26"/>
                  </a:cubicBezTo>
                  <a:cubicBezTo>
                    <a:pt x="320" y="29"/>
                    <a:pt x="225" y="38"/>
                    <a:pt x="89" y="36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7" name="Freeform 195">
              <a:extLst>
                <a:ext uri="{FF2B5EF4-FFF2-40B4-BE49-F238E27FC236}">
                  <a16:creationId xmlns:a16="http://schemas.microsoft.com/office/drawing/2014/main" id="{4AEABDBC-F426-0EE1-41F6-C6779A0D4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29076" y="2095500"/>
              <a:ext cx="2527300" cy="203200"/>
            </a:xfrm>
            <a:custGeom>
              <a:avLst/>
              <a:gdLst>
                <a:gd name="T0" fmla="*/ 82 w 673"/>
                <a:gd name="T1" fmla="*/ 29 h 54"/>
                <a:gd name="T2" fmla="*/ 78 w 673"/>
                <a:gd name="T3" fmla="*/ 46 h 54"/>
                <a:gd name="T4" fmla="*/ 352 w 673"/>
                <a:gd name="T5" fmla="*/ 46 h 54"/>
                <a:gd name="T6" fmla="*/ 600 w 673"/>
                <a:gd name="T7" fmla="*/ 23 h 54"/>
                <a:gd name="T8" fmla="*/ 552 w 673"/>
                <a:gd name="T9" fmla="*/ 6 h 54"/>
                <a:gd name="T10" fmla="*/ 369 w 673"/>
                <a:gd name="T11" fmla="*/ 23 h 54"/>
                <a:gd name="T12" fmla="*/ 82 w 673"/>
                <a:gd name="T13" fmla="*/ 2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3" h="54">
                  <a:moveTo>
                    <a:pt x="82" y="29"/>
                  </a:moveTo>
                  <a:cubicBezTo>
                    <a:pt x="46" y="18"/>
                    <a:pt x="0" y="35"/>
                    <a:pt x="78" y="46"/>
                  </a:cubicBezTo>
                  <a:cubicBezTo>
                    <a:pt x="144" y="54"/>
                    <a:pt x="293" y="53"/>
                    <a:pt x="352" y="46"/>
                  </a:cubicBezTo>
                  <a:cubicBezTo>
                    <a:pt x="435" y="36"/>
                    <a:pt x="519" y="38"/>
                    <a:pt x="600" y="23"/>
                  </a:cubicBezTo>
                  <a:cubicBezTo>
                    <a:pt x="673" y="10"/>
                    <a:pt x="590" y="0"/>
                    <a:pt x="552" y="6"/>
                  </a:cubicBezTo>
                  <a:cubicBezTo>
                    <a:pt x="492" y="15"/>
                    <a:pt x="428" y="19"/>
                    <a:pt x="369" y="23"/>
                  </a:cubicBezTo>
                  <a:cubicBezTo>
                    <a:pt x="326" y="26"/>
                    <a:pt x="218" y="30"/>
                    <a:pt x="82" y="29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8" name="Freeform 196">
              <a:extLst>
                <a:ext uri="{FF2B5EF4-FFF2-40B4-BE49-F238E27FC236}">
                  <a16:creationId xmlns:a16="http://schemas.microsoft.com/office/drawing/2014/main" id="{E321A8D5-D313-222F-1EF7-47016B7BF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30613" y="6316663"/>
              <a:ext cx="1828800" cy="1185863"/>
            </a:xfrm>
            <a:custGeom>
              <a:avLst/>
              <a:gdLst>
                <a:gd name="T0" fmla="*/ 173 w 487"/>
                <a:gd name="T1" fmla="*/ 9 h 316"/>
                <a:gd name="T2" fmla="*/ 166 w 487"/>
                <a:gd name="T3" fmla="*/ 168 h 316"/>
                <a:gd name="T4" fmla="*/ 32 w 487"/>
                <a:gd name="T5" fmla="*/ 289 h 316"/>
                <a:gd name="T6" fmla="*/ 465 w 487"/>
                <a:gd name="T7" fmla="*/ 298 h 316"/>
                <a:gd name="T8" fmla="*/ 485 w 487"/>
                <a:gd name="T9" fmla="*/ 76 h 316"/>
                <a:gd name="T10" fmla="*/ 487 w 487"/>
                <a:gd name="T11" fmla="*/ 10 h 316"/>
                <a:gd name="T12" fmla="*/ 487 w 487"/>
                <a:gd name="T13" fmla="*/ 0 h 316"/>
                <a:gd name="T14" fmla="*/ 173 w 487"/>
                <a:gd name="T15" fmla="*/ 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7" h="316">
                  <a:moveTo>
                    <a:pt x="173" y="9"/>
                  </a:moveTo>
                  <a:cubicBezTo>
                    <a:pt x="172" y="114"/>
                    <a:pt x="170" y="168"/>
                    <a:pt x="166" y="168"/>
                  </a:cubicBezTo>
                  <a:cubicBezTo>
                    <a:pt x="131" y="168"/>
                    <a:pt x="0" y="225"/>
                    <a:pt x="32" y="289"/>
                  </a:cubicBezTo>
                  <a:cubicBezTo>
                    <a:pt x="42" y="309"/>
                    <a:pt x="458" y="316"/>
                    <a:pt x="465" y="298"/>
                  </a:cubicBezTo>
                  <a:cubicBezTo>
                    <a:pt x="474" y="268"/>
                    <a:pt x="486" y="160"/>
                    <a:pt x="485" y="76"/>
                  </a:cubicBezTo>
                  <a:cubicBezTo>
                    <a:pt x="485" y="57"/>
                    <a:pt x="487" y="23"/>
                    <a:pt x="487" y="10"/>
                  </a:cubicBezTo>
                  <a:cubicBezTo>
                    <a:pt x="487" y="7"/>
                    <a:pt x="487" y="3"/>
                    <a:pt x="487" y="0"/>
                  </a:cubicBezTo>
                  <a:cubicBezTo>
                    <a:pt x="397" y="42"/>
                    <a:pt x="280" y="42"/>
                    <a:pt x="173" y="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9" name="Freeform 197">
              <a:extLst>
                <a:ext uri="{FF2B5EF4-FFF2-40B4-BE49-F238E27FC236}">
                  <a16:creationId xmlns:a16="http://schemas.microsoft.com/office/drawing/2014/main" id="{EAD3B5FD-09C7-4EB5-932E-18EAA995E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30813" y="722312"/>
              <a:ext cx="138113" cy="6543676"/>
            </a:xfrm>
            <a:custGeom>
              <a:avLst/>
              <a:gdLst>
                <a:gd name="T0" fmla="*/ 0 w 37"/>
                <a:gd name="T1" fmla="*/ 0 h 1743"/>
                <a:gd name="T2" fmla="*/ 37 w 37"/>
                <a:gd name="T3" fmla="*/ 0 h 1743"/>
                <a:gd name="T4" fmla="*/ 37 w 37"/>
                <a:gd name="T5" fmla="*/ 1731 h 1743"/>
                <a:gd name="T6" fmla="*/ 0 w 37"/>
                <a:gd name="T7" fmla="*/ 1731 h 1743"/>
                <a:gd name="T8" fmla="*/ 0 w 37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743">
                  <a:moveTo>
                    <a:pt x="0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7" y="525"/>
                    <a:pt x="37" y="1205"/>
                    <a:pt x="37" y="1731"/>
                  </a:cubicBezTo>
                  <a:cubicBezTo>
                    <a:pt x="36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D4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0" name="Freeform 198">
              <a:extLst>
                <a:ext uri="{FF2B5EF4-FFF2-40B4-BE49-F238E27FC236}">
                  <a16:creationId xmlns:a16="http://schemas.microsoft.com/office/drawing/2014/main" id="{DCDCD926-1756-A012-464F-E0DD485F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67313" y="722312"/>
              <a:ext cx="74613" cy="6543676"/>
            </a:xfrm>
            <a:custGeom>
              <a:avLst/>
              <a:gdLst>
                <a:gd name="T0" fmla="*/ 0 w 20"/>
                <a:gd name="T1" fmla="*/ 0 h 1743"/>
                <a:gd name="T2" fmla="*/ 20 w 20"/>
                <a:gd name="T3" fmla="*/ 0 h 1743"/>
                <a:gd name="T4" fmla="*/ 20 w 20"/>
                <a:gd name="T5" fmla="*/ 1731 h 1743"/>
                <a:gd name="T6" fmla="*/ 0 w 20"/>
                <a:gd name="T7" fmla="*/ 1731 h 1743"/>
                <a:gd name="T8" fmla="*/ 0 w 20"/>
                <a:gd name="T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43">
                  <a:moveTo>
                    <a:pt x="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525"/>
                    <a:pt x="20" y="1205"/>
                    <a:pt x="20" y="1731"/>
                  </a:cubicBezTo>
                  <a:cubicBezTo>
                    <a:pt x="19" y="1743"/>
                    <a:pt x="0" y="1743"/>
                    <a:pt x="0" y="17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69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1" name="Freeform 199">
              <a:extLst>
                <a:ext uri="{FF2B5EF4-FFF2-40B4-BE49-F238E27FC236}">
                  <a16:creationId xmlns:a16="http://schemas.microsoft.com/office/drawing/2014/main" id="{D4603C61-6F40-D433-0452-F35592908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29238" y="342900"/>
              <a:ext cx="334963" cy="490538"/>
            </a:xfrm>
            <a:custGeom>
              <a:avLst/>
              <a:gdLst>
                <a:gd name="T0" fmla="*/ 104 w 211"/>
                <a:gd name="T1" fmla="*/ 0 h 309"/>
                <a:gd name="T2" fmla="*/ 0 w 211"/>
                <a:gd name="T3" fmla="*/ 182 h 309"/>
                <a:gd name="T4" fmla="*/ 57 w 211"/>
                <a:gd name="T5" fmla="*/ 309 h 309"/>
                <a:gd name="T6" fmla="*/ 161 w 211"/>
                <a:gd name="T7" fmla="*/ 309 h 309"/>
                <a:gd name="T8" fmla="*/ 211 w 211"/>
                <a:gd name="T9" fmla="*/ 182 h 309"/>
                <a:gd name="T10" fmla="*/ 104 w 211"/>
                <a:gd name="T11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309">
                  <a:moveTo>
                    <a:pt x="104" y="0"/>
                  </a:moveTo>
                  <a:lnTo>
                    <a:pt x="0" y="182"/>
                  </a:lnTo>
                  <a:lnTo>
                    <a:pt x="57" y="309"/>
                  </a:lnTo>
                  <a:lnTo>
                    <a:pt x="161" y="309"/>
                  </a:lnTo>
                  <a:lnTo>
                    <a:pt x="211" y="182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73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2" name="Freeform 200">
              <a:extLst>
                <a:ext uri="{FF2B5EF4-FFF2-40B4-BE49-F238E27FC236}">
                  <a16:creationId xmlns:a16="http://schemas.microsoft.com/office/drawing/2014/main" id="{4C82E8C9-85B9-EE0D-DB26-7968F4B62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91138" y="387350"/>
              <a:ext cx="236538" cy="346075"/>
            </a:xfrm>
            <a:custGeom>
              <a:avLst/>
              <a:gdLst>
                <a:gd name="T0" fmla="*/ 76 w 149"/>
                <a:gd name="T1" fmla="*/ 0 h 218"/>
                <a:gd name="T2" fmla="*/ 0 w 149"/>
                <a:gd name="T3" fmla="*/ 128 h 218"/>
                <a:gd name="T4" fmla="*/ 40 w 149"/>
                <a:gd name="T5" fmla="*/ 218 h 218"/>
                <a:gd name="T6" fmla="*/ 114 w 149"/>
                <a:gd name="T7" fmla="*/ 218 h 218"/>
                <a:gd name="T8" fmla="*/ 149 w 149"/>
                <a:gd name="T9" fmla="*/ 128 h 218"/>
                <a:gd name="T10" fmla="*/ 76 w 149"/>
                <a:gd name="T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218">
                  <a:moveTo>
                    <a:pt x="76" y="0"/>
                  </a:moveTo>
                  <a:lnTo>
                    <a:pt x="0" y="128"/>
                  </a:lnTo>
                  <a:lnTo>
                    <a:pt x="40" y="218"/>
                  </a:lnTo>
                  <a:lnTo>
                    <a:pt x="114" y="218"/>
                  </a:lnTo>
                  <a:lnTo>
                    <a:pt x="149" y="12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E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3" name="Freeform 201">
              <a:extLst>
                <a:ext uri="{FF2B5EF4-FFF2-40B4-BE49-F238E27FC236}">
                  <a16:creationId xmlns:a16="http://schemas.microsoft.com/office/drawing/2014/main" id="{5F253696-6D78-3B7B-C67E-B5F1360DA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57801" y="414337"/>
              <a:ext cx="158750" cy="228600"/>
            </a:xfrm>
            <a:custGeom>
              <a:avLst/>
              <a:gdLst>
                <a:gd name="T0" fmla="*/ 50 w 100"/>
                <a:gd name="T1" fmla="*/ 0 h 144"/>
                <a:gd name="T2" fmla="*/ 0 w 100"/>
                <a:gd name="T3" fmla="*/ 85 h 144"/>
                <a:gd name="T4" fmla="*/ 26 w 100"/>
                <a:gd name="T5" fmla="*/ 144 h 144"/>
                <a:gd name="T6" fmla="*/ 76 w 100"/>
                <a:gd name="T7" fmla="*/ 144 h 144"/>
                <a:gd name="T8" fmla="*/ 100 w 100"/>
                <a:gd name="T9" fmla="*/ 85 h 144"/>
                <a:gd name="T10" fmla="*/ 50 w 100"/>
                <a:gd name="T1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44">
                  <a:moveTo>
                    <a:pt x="50" y="0"/>
                  </a:moveTo>
                  <a:lnTo>
                    <a:pt x="0" y="85"/>
                  </a:lnTo>
                  <a:lnTo>
                    <a:pt x="26" y="144"/>
                  </a:lnTo>
                  <a:lnTo>
                    <a:pt x="76" y="144"/>
                  </a:lnTo>
                  <a:lnTo>
                    <a:pt x="100" y="8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4" name="Freeform 202">
              <a:extLst>
                <a:ext uri="{FF2B5EF4-FFF2-40B4-BE49-F238E27FC236}">
                  <a16:creationId xmlns:a16="http://schemas.microsoft.com/office/drawing/2014/main" id="{E4D5800A-83F6-3989-E88E-E6E0682A8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695325"/>
              <a:ext cx="3113088" cy="2640013"/>
            </a:xfrm>
            <a:custGeom>
              <a:avLst/>
              <a:gdLst>
                <a:gd name="T0" fmla="*/ 826 w 829"/>
                <a:gd name="T1" fmla="*/ 76 h 703"/>
                <a:gd name="T2" fmla="*/ 605 w 829"/>
                <a:gd name="T3" fmla="*/ 37 h 703"/>
                <a:gd name="T4" fmla="*/ 0 w 829"/>
                <a:gd name="T5" fmla="*/ 101 h 703"/>
                <a:gd name="T6" fmla="*/ 0 w 829"/>
                <a:gd name="T7" fmla="*/ 681 h 703"/>
                <a:gd name="T8" fmla="*/ 571 w 829"/>
                <a:gd name="T9" fmla="*/ 590 h 703"/>
                <a:gd name="T10" fmla="*/ 826 w 829"/>
                <a:gd name="T11" fmla="*/ 593 h 703"/>
                <a:gd name="T12" fmla="*/ 826 w 829"/>
                <a:gd name="T13" fmla="*/ 76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9" h="703">
                  <a:moveTo>
                    <a:pt x="826" y="76"/>
                  </a:moveTo>
                  <a:cubicBezTo>
                    <a:pt x="826" y="76"/>
                    <a:pt x="829" y="0"/>
                    <a:pt x="605" y="37"/>
                  </a:cubicBezTo>
                  <a:cubicBezTo>
                    <a:pt x="381" y="75"/>
                    <a:pt x="256" y="164"/>
                    <a:pt x="0" y="101"/>
                  </a:cubicBezTo>
                  <a:cubicBezTo>
                    <a:pt x="0" y="681"/>
                    <a:pt x="0" y="681"/>
                    <a:pt x="0" y="681"/>
                  </a:cubicBezTo>
                  <a:cubicBezTo>
                    <a:pt x="0" y="681"/>
                    <a:pt x="375" y="703"/>
                    <a:pt x="571" y="590"/>
                  </a:cubicBezTo>
                  <a:cubicBezTo>
                    <a:pt x="571" y="590"/>
                    <a:pt x="704" y="522"/>
                    <a:pt x="826" y="593"/>
                  </a:cubicBezTo>
                  <a:lnTo>
                    <a:pt x="826" y="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5" name="Freeform 203">
              <a:extLst>
                <a:ext uri="{FF2B5EF4-FFF2-40B4-BE49-F238E27FC236}">
                  <a16:creationId xmlns:a16="http://schemas.microsoft.com/office/drawing/2014/main" id="{3C013EC7-AA52-96D4-6A1C-E047BCCB3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0851" y="2933700"/>
              <a:ext cx="461963" cy="349250"/>
            </a:xfrm>
            <a:custGeom>
              <a:avLst/>
              <a:gdLst>
                <a:gd name="T0" fmla="*/ 100 w 123"/>
                <a:gd name="T1" fmla="*/ 29 h 93"/>
                <a:gd name="T2" fmla="*/ 19 w 123"/>
                <a:gd name="T3" fmla="*/ 33 h 93"/>
                <a:gd name="T4" fmla="*/ 36 w 123"/>
                <a:gd name="T5" fmla="*/ 88 h 93"/>
                <a:gd name="T6" fmla="*/ 60 w 123"/>
                <a:gd name="T7" fmla="*/ 91 h 93"/>
                <a:gd name="T8" fmla="*/ 100 w 123"/>
                <a:gd name="T9" fmla="*/ 2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3">
                  <a:moveTo>
                    <a:pt x="100" y="29"/>
                  </a:moveTo>
                  <a:cubicBezTo>
                    <a:pt x="80" y="13"/>
                    <a:pt x="37" y="0"/>
                    <a:pt x="19" y="33"/>
                  </a:cubicBezTo>
                  <a:cubicBezTo>
                    <a:pt x="0" y="67"/>
                    <a:pt x="12" y="77"/>
                    <a:pt x="36" y="88"/>
                  </a:cubicBezTo>
                  <a:cubicBezTo>
                    <a:pt x="36" y="88"/>
                    <a:pt x="59" y="90"/>
                    <a:pt x="60" y="91"/>
                  </a:cubicBezTo>
                  <a:cubicBezTo>
                    <a:pt x="82" y="93"/>
                    <a:pt x="123" y="48"/>
                    <a:pt x="100" y="2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6" name="Freeform 204">
              <a:extLst>
                <a:ext uri="{FF2B5EF4-FFF2-40B4-BE49-F238E27FC236}">
                  <a16:creationId xmlns:a16="http://schemas.microsoft.com/office/drawing/2014/main" id="{3A5F399F-8940-C9EC-45B6-7335F4540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49901" y="3173412"/>
              <a:ext cx="450850" cy="341313"/>
            </a:xfrm>
            <a:custGeom>
              <a:avLst/>
              <a:gdLst>
                <a:gd name="T0" fmla="*/ 92 w 120"/>
                <a:gd name="T1" fmla="*/ 9 h 91"/>
                <a:gd name="T2" fmla="*/ 8 w 120"/>
                <a:gd name="T3" fmla="*/ 38 h 91"/>
                <a:gd name="T4" fmla="*/ 49 w 120"/>
                <a:gd name="T5" fmla="*/ 91 h 91"/>
                <a:gd name="T6" fmla="*/ 73 w 120"/>
                <a:gd name="T7" fmla="*/ 80 h 91"/>
                <a:gd name="T8" fmla="*/ 92 w 120"/>
                <a:gd name="T9" fmla="*/ 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91">
                  <a:moveTo>
                    <a:pt x="92" y="9"/>
                  </a:moveTo>
                  <a:cubicBezTo>
                    <a:pt x="69" y="0"/>
                    <a:pt x="15" y="2"/>
                    <a:pt x="8" y="38"/>
                  </a:cubicBezTo>
                  <a:cubicBezTo>
                    <a:pt x="0" y="76"/>
                    <a:pt x="23" y="88"/>
                    <a:pt x="49" y="91"/>
                  </a:cubicBezTo>
                  <a:cubicBezTo>
                    <a:pt x="49" y="91"/>
                    <a:pt x="72" y="80"/>
                    <a:pt x="73" y="80"/>
                  </a:cubicBezTo>
                  <a:cubicBezTo>
                    <a:pt x="95" y="76"/>
                    <a:pt x="120" y="20"/>
                    <a:pt x="92" y="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7" name="Freeform 205">
              <a:extLst>
                <a:ext uri="{FF2B5EF4-FFF2-40B4-BE49-F238E27FC236}">
                  <a16:creationId xmlns:a16="http://schemas.microsoft.com/office/drawing/2014/main" id="{E7CD8949-B9F4-4B0D-68BE-D77B19AFA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76888" y="3467100"/>
              <a:ext cx="519113" cy="303213"/>
            </a:xfrm>
            <a:custGeom>
              <a:avLst/>
              <a:gdLst>
                <a:gd name="T0" fmla="*/ 111 w 138"/>
                <a:gd name="T1" fmla="*/ 69 h 81"/>
                <a:gd name="T2" fmla="*/ 12 w 138"/>
                <a:gd name="T3" fmla="*/ 37 h 81"/>
                <a:gd name="T4" fmla="*/ 46 w 138"/>
                <a:gd name="T5" fmla="*/ 0 h 81"/>
                <a:gd name="T6" fmla="*/ 85 w 138"/>
                <a:gd name="T7" fmla="*/ 1 h 81"/>
                <a:gd name="T8" fmla="*/ 111 w 138"/>
                <a:gd name="T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81">
                  <a:moveTo>
                    <a:pt x="111" y="69"/>
                  </a:moveTo>
                  <a:cubicBezTo>
                    <a:pt x="89" y="81"/>
                    <a:pt x="23" y="72"/>
                    <a:pt x="12" y="37"/>
                  </a:cubicBezTo>
                  <a:cubicBezTo>
                    <a:pt x="0" y="0"/>
                    <a:pt x="21" y="5"/>
                    <a:pt x="46" y="0"/>
                  </a:cubicBezTo>
                  <a:cubicBezTo>
                    <a:pt x="46" y="0"/>
                    <a:pt x="84" y="1"/>
                    <a:pt x="85" y="1"/>
                  </a:cubicBezTo>
                  <a:cubicBezTo>
                    <a:pt x="108" y="3"/>
                    <a:pt x="138" y="55"/>
                    <a:pt x="111" y="69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8" name="Freeform 206">
              <a:extLst>
                <a:ext uri="{FF2B5EF4-FFF2-40B4-BE49-F238E27FC236}">
                  <a16:creationId xmlns:a16="http://schemas.microsoft.com/office/drawing/2014/main" id="{1134A377-3293-1A2F-8D67-8329D8BF7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1188" y="747712"/>
              <a:ext cx="3236913" cy="2587625"/>
            </a:xfrm>
            <a:custGeom>
              <a:avLst/>
              <a:gdLst>
                <a:gd name="T0" fmla="*/ 571 w 862"/>
                <a:gd name="T1" fmla="*/ 576 h 689"/>
                <a:gd name="T2" fmla="*/ 826 w 862"/>
                <a:gd name="T3" fmla="*/ 579 h 689"/>
                <a:gd name="T4" fmla="*/ 826 w 862"/>
                <a:gd name="T5" fmla="*/ 62 h 689"/>
                <a:gd name="T6" fmla="*/ 662 w 862"/>
                <a:gd name="T7" fmla="*/ 16 h 689"/>
                <a:gd name="T8" fmla="*/ 715 w 862"/>
                <a:gd name="T9" fmla="*/ 274 h 689"/>
                <a:gd name="T10" fmla="*/ 600 w 862"/>
                <a:gd name="T11" fmla="*/ 517 h 689"/>
                <a:gd name="T12" fmla="*/ 0 w 862"/>
                <a:gd name="T13" fmla="*/ 667 h 689"/>
                <a:gd name="T14" fmla="*/ 571 w 862"/>
                <a:gd name="T15" fmla="*/ 576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689">
                  <a:moveTo>
                    <a:pt x="571" y="576"/>
                  </a:moveTo>
                  <a:cubicBezTo>
                    <a:pt x="571" y="576"/>
                    <a:pt x="704" y="508"/>
                    <a:pt x="826" y="579"/>
                  </a:cubicBezTo>
                  <a:cubicBezTo>
                    <a:pt x="826" y="62"/>
                    <a:pt x="826" y="62"/>
                    <a:pt x="826" y="62"/>
                  </a:cubicBezTo>
                  <a:cubicBezTo>
                    <a:pt x="826" y="62"/>
                    <a:pt x="828" y="0"/>
                    <a:pt x="662" y="16"/>
                  </a:cubicBezTo>
                  <a:cubicBezTo>
                    <a:pt x="662" y="16"/>
                    <a:pt x="649" y="132"/>
                    <a:pt x="715" y="274"/>
                  </a:cubicBezTo>
                  <a:cubicBezTo>
                    <a:pt x="715" y="274"/>
                    <a:pt x="862" y="461"/>
                    <a:pt x="600" y="517"/>
                  </a:cubicBezTo>
                  <a:cubicBezTo>
                    <a:pt x="600" y="517"/>
                    <a:pt x="522" y="572"/>
                    <a:pt x="0" y="667"/>
                  </a:cubicBezTo>
                  <a:cubicBezTo>
                    <a:pt x="0" y="667"/>
                    <a:pt x="375" y="689"/>
                    <a:pt x="571" y="576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59" name="TextBox 344">
            <a:extLst>
              <a:ext uri="{FF2B5EF4-FFF2-40B4-BE49-F238E27FC236}">
                <a16:creationId xmlns:a16="http://schemas.microsoft.com/office/drawing/2014/main" id="{13C0435F-33B8-A982-534C-66E4313CE98C}"/>
              </a:ext>
            </a:extLst>
          </p:cNvPr>
          <p:cNvSpPr txBox="1"/>
          <p:nvPr/>
        </p:nvSpPr>
        <p:spPr>
          <a:xfrm rot="208081">
            <a:off x="5326946" y="4561168"/>
            <a:ext cx="8817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500" b="1" dirty="0">
                <a:solidFill>
                  <a:schemeClr val="bg1"/>
                </a:solidFill>
              </a:rPr>
              <a:t>SUCCESS</a:t>
            </a:r>
          </a:p>
        </p:txBody>
      </p:sp>
    </p:spTree>
    <p:extLst>
      <p:ext uri="{BB962C8B-B14F-4D97-AF65-F5344CB8AC3E}">
        <p14:creationId xmlns:p14="http://schemas.microsoft.com/office/powerpoint/2010/main" val="208308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Box 39">
            <a:extLst>
              <a:ext uri="{FF2B5EF4-FFF2-40B4-BE49-F238E27FC236}">
                <a16:creationId xmlns:a16="http://schemas.microsoft.com/office/drawing/2014/main" id="{C5159B3F-0E3A-3DB8-9012-660024126D25}"/>
              </a:ext>
            </a:extLst>
          </p:cNvPr>
          <p:cNvSpPr txBox="1"/>
          <p:nvPr/>
        </p:nvSpPr>
        <p:spPr>
          <a:xfrm>
            <a:off x="2267050" y="2699916"/>
            <a:ext cx="4609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Votre plateforme d’apprentissage :</a:t>
            </a:r>
          </a:p>
        </p:txBody>
      </p:sp>
      <p:sp>
        <p:nvSpPr>
          <p:cNvPr id="2" name="TextBox 39">
            <a:extLst>
              <a:ext uri="{FF2B5EF4-FFF2-40B4-BE49-F238E27FC236}">
                <a16:creationId xmlns:a16="http://schemas.microsoft.com/office/drawing/2014/main" id="{D56B6DC7-86C9-9EB2-1ED1-E2A2E40B5E0B}"/>
              </a:ext>
            </a:extLst>
          </p:cNvPr>
          <p:cNvSpPr txBox="1"/>
          <p:nvPr/>
        </p:nvSpPr>
        <p:spPr>
          <a:xfrm>
            <a:off x="2114932" y="3161581"/>
            <a:ext cx="4914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accent4"/>
                </a:solidFill>
              </a:rPr>
              <a:t>https://</a:t>
            </a:r>
            <a:r>
              <a:rPr lang="fr-FR" sz="3200" b="1" dirty="0" err="1">
                <a:solidFill>
                  <a:schemeClr val="accent4"/>
                </a:solidFill>
              </a:rPr>
              <a:t>szh.ecoledunet.com</a:t>
            </a:r>
            <a:endParaRPr lang="fr-FR" sz="3200" b="1" dirty="0">
              <a:solidFill>
                <a:schemeClr val="accent4"/>
              </a:solidFill>
            </a:endParaRPr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F371EC56-D9DC-62EA-440F-49966825341A}"/>
              </a:ext>
            </a:extLst>
          </p:cNvPr>
          <p:cNvSpPr txBox="1"/>
          <p:nvPr/>
        </p:nvSpPr>
        <p:spPr>
          <a:xfrm>
            <a:off x="3586269" y="3779192"/>
            <a:ext cx="189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Login : </a:t>
            </a:r>
            <a:r>
              <a:rPr lang="fr-FR" sz="1400" dirty="0" err="1">
                <a:solidFill>
                  <a:schemeClr val="bg1"/>
                </a:solidFill>
              </a:rPr>
              <a:t>infocom</a:t>
            </a:r>
            <a:endParaRPr lang="fr-FR" sz="1400" dirty="0">
              <a:solidFill>
                <a:schemeClr val="bg1"/>
              </a:solidFill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Mot de passe : </a:t>
            </a:r>
            <a:r>
              <a:rPr lang="fr-FR" sz="1400" dirty="0" err="1">
                <a:solidFill>
                  <a:schemeClr val="bg1"/>
                </a:solidFill>
              </a:rPr>
              <a:t>infocom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F36B562-BD6A-2530-9163-D065B8CBC2B2}"/>
              </a:ext>
            </a:extLst>
          </p:cNvPr>
          <p:cNvSpPr/>
          <p:nvPr/>
        </p:nvSpPr>
        <p:spPr>
          <a:xfrm>
            <a:off x="0" y="6096197"/>
            <a:ext cx="9144000" cy="761803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3" name="Rectangle 52"/>
          <p:cNvSpPr/>
          <p:nvPr/>
        </p:nvSpPr>
        <p:spPr>
          <a:xfrm>
            <a:off x="0" y="1417410"/>
            <a:ext cx="9144000" cy="632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2" name="TextBox 51"/>
          <p:cNvSpPr txBox="1"/>
          <p:nvPr/>
        </p:nvSpPr>
        <p:spPr>
          <a:xfrm>
            <a:off x="1499034" y="1417410"/>
            <a:ext cx="6146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 quoi ai-je besoin pour travailler ?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Oval 5">
            <a:extLst>
              <a:ext uri="{FF2B5EF4-FFF2-40B4-BE49-F238E27FC236}">
                <a16:creationId xmlns:a16="http://schemas.microsoft.com/office/drawing/2014/main" id="{4263F9D1-8442-5197-CB7D-300B998B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5" y="138537"/>
            <a:ext cx="1141450" cy="114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5B64DB4B-B4F3-0252-5C8F-B82F2FC8F341}"/>
              </a:ext>
            </a:extLst>
          </p:cNvPr>
          <p:cNvSpPr txBox="1"/>
          <p:nvPr/>
        </p:nvSpPr>
        <p:spPr>
          <a:xfrm>
            <a:off x="4362647" y="79658"/>
            <a:ext cx="418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chemeClr val="bg1"/>
                </a:solidFill>
                <a:latin typeface="Clarendon" pitchFamily="2" charset="0"/>
              </a:rPr>
              <a:t>?</a:t>
            </a:r>
            <a:endParaRPr lang="id-ID" sz="7200" b="1" dirty="0">
              <a:solidFill>
                <a:schemeClr val="bg1"/>
              </a:solidFill>
              <a:latin typeface="Clarendon" pitchFamily="2" charset="0"/>
            </a:endParaRPr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3917DD3C-F862-3561-B9E0-D859337B41CE}"/>
              </a:ext>
            </a:extLst>
          </p:cNvPr>
          <p:cNvSpPr txBox="1"/>
          <p:nvPr/>
        </p:nvSpPr>
        <p:spPr>
          <a:xfrm>
            <a:off x="879915" y="2127074"/>
            <a:ext cx="73842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4"/>
                </a:solidFill>
              </a:rPr>
              <a:t>un IDE « </a:t>
            </a:r>
            <a:r>
              <a:rPr lang="fr-FR" sz="2800" b="1" dirty="0" err="1">
                <a:solidFill>
                  <a:schemeClr val="accent4"/>
                </a:solidFill>
              </a:rPr>
              <a:t>integrated</a:t>
            </a:r>
            <a:r>
              <a:rPr lang="fr-FR" sz="2800" b="1" dirty="0">
                <a:solidFill>
                  <a:schemeClr val="accent4"/>
                </a:solidFill>
              </a:rPr>
              <a:t> </a:t>
            </a:r>
            <a:r>
              <a:rPr lang="fr-FR" sz="2800" b="1" dirty="0" err="1">
                <a:solidFill>
                  <a:schemeClr val="accent4"/>
                </a:solidFill>
              </a:rPr>
              <a:t>development</a:t>
            </a:r>
            <a:r>
              <a:rPr lang="fr-FR" sz="2800" b="1" dirty="0">
                <a:solidFill>
                  <a:schemeClr val="accent4"/>
                </a:solidFill>
              </a:rPr>
              <a:t> </a:t>
            </a:r>
            <a:r>
              <a:rPr lang="fr-FR" sz="2800" b="1" dirty="0" err="1">
                <a:solidFill>
                  <a:schemeClr val="accent4"/>
                </a:solidFill>
              </a:rPr>
              <a:t>environment</a:t>
            </a:r>
            <a:r>
              <a:rPr lang="fr-FR" sz="2800" b="1" dirty="0">
                <a:solidFill>
                  <a:schemeClr val="accent4"/>
                </a:solidFill>
              </a:rPr>
              <a:t> »</a:t>
            </a:r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1 navigateur web « browser »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8969F3-F0A8-97BF-1E99-2C6B275C97BA}"/>
              </a:ext>
            </a:extLst>
          </p:cNvPr>
          <p:cNvSpPr/>
          <p:nvPr/>
        </p:nvSpPr>
        <p:spPr>
          <a:xfrm>
            <a:off x="1595532" y="3142868"/>
            <a:ext cx="5952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Source Sans Pro Light" panose="020B0403030403020204" pitchFamily="34" charset="0"/>
              </a:rPr>
              <a:t>Un logiciel qui « nous aide » à écrire du code informatique</a:t>
            </a:r>
            <a:endParaRPr lang="id-ID" dirty="0">
              <a:latin typeface="Source Sans Pro Light" panose="020B0403030403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08A3E7-23EA-B851-C63A-D17709F16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680" y="3768142"/>
            <a:ext cx="1461714" cy="14617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DA5F5FC2-EDA7-1310-1E4F-185E585BDE89}"/>
              </a:ext>
            </a:extLst>
          </p:cNvPr>
          <p:cNvSpPr txBox="1"/>
          <p:nvPr/>
        </p:nvSpPr>
        <p:spPr>
          <a:xfrm>
            <a:off x="2644345" y="5237658"/>
            <a:ext cx="11416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err="1">
                <a:solidFill>
                  <a:schemeClr val="accent2"/>
                </a:solidFill>
              </a:rPr>
              <a:t>VScode</a:t>
            </a:r>
            <a:br>
              <a:rPr lang="fr-FR" sz="2000" b="1" dirty="0">
                <a:solidFill>
                  <a:schemeClr val="accent2"/>
                </a:solidFill>
              </a:rPr>
            </a:br>
            <a:r>
              <a:rPr lang="fr-FR" sz="2000" b="1" dirty="0">
                <a:solidFill>
                  <a:schemeClr val="accent2"/>
                </a:solidFill>
              </a:rPr>
              <a:t>Mac / PC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CAB18108-DDE7-8EAA-937E-E229DFDCA489}"/>
              </a:ext>
            </a:extLst>
          </p:cNvPr>
          <p:cNvSpPr txBox="1"/>
          <p:nvPr/>
        </p:nvSpPr>
        <p:spPr>
          <a:xfrm>
            <a:off x="5073835" y="5237658"/>
            <a:ext cx="1540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/>
                </a:solidFill>
              </a:rPr>
              <a:t>Sublime </a:t>
            </a:r>
            <a:r>
              <a:rPr lang="fr-FR" sz="2000" b="1" dirty="0" err="1">
                <a:solidFill>
                  <a:schemeClr val="accent2"/>
                </a:solidFill>
              </a:rPr>
              <a:t>Text</a:t>
            </a:r>
            <a:br>
              <a:rPr lang="fr-FR" sz="2000" b="1" dirty="0">
                <a:solidFill>
                  <a:schemeClr val="accent2"/>
                </a:solidFill>
              </a:rPr>
            </a:br>
            <a:r>
              <a:rPr lang="fr-FR" sz="2000" b="1" dirty="0">
                <a:solidFill>
                  <a:schemeClr val="accent2"/>
                </a:solidFill>
              </a:rPr>
              <a:t>Mac / PC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BCB683-4C18-14B0-7D41-AA513734CA26}"/>
              </a:ext>
            </a:extLst>
          </p:cNvPr>
          <p:cNvSpPr/>
          <p:nvPr/>
        </p:nvSpPr>
        <p:spPr>
          <a:xfrm>
            <a:off x="1532986" y="6173321"/>
            <a:ext cx="7318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Source Sans Pro Light" panose="020B0403030403020204" pitchFamily="34" charset="0"/>
              </a:rPr>
              <a:t>Il existe quantité d’IDE libres « open source » téléchargeables gratuitement. </a:t>
            </a:r>
            <a:br>
              <a:rPr lang="fr-FR" dirty="0">
                <a:solidFill>
                  <a:schemeClr val="bg1"/>
                </a:solidFill>
                <a:latin typeface="Source Sans Pro Light" panose="020B0403030403020204" pitchFamily="34" charset="0"/>
              </a:rPr>
            </a:br>
            <a:r>
              <a:rPr lang="fr-FR" dirty="0">
                <a:solidFill>
                  <a:schemeClr val="bg1"/>
                </a:solidFill>
                <a:latin typeface="Source Sans Pro Light" panose="020B0403030403020204" pitchFamily="34" charset="0"/>
              </a:rPr>
              <a:t>Le choix est avant tout une question de préférence à l’usage </a:t>
            </a:r>
            <a:endParaRPr lang="id-ID" dirty="0">
              <a:solidFill>
                <a:schemeClr val="bg1"/>
              </a:solidFill>
              <a:latin typeface="Source Sans Pro Light" panose="020B0403030403020204" pitchFamily="34" charset="0"/>
            </a:endParaRPr>
          </a:p>
        </p:txBody>
      </p:sp>
      <p:grpSp>
        <p:nvGrpSpPr>
          <p:cNvPr id="17" name="Group 140">
            <a:extLst>
              <a:ext uri="{FF2B5EF4-FFF2-40B4-BE49-F238E27FC236}">
                <a16:creationId xmlns:a16="http://schemas.microsoft.com/office/drawing/2014/main" id="{66660937-02F6-A82B-C0F2-952C1321B664}"/>
              </a:ext>
            </a:extLst>
          </p:cNvPr>
          <p:cNvGrpSpPr/>
          <p:nvPr/>
        </p:nvGrpSpPr>
        <p:grpSpPr>
          <a:xfrm rot="18715201">
            <a:off x="851129" y="6208259"/>
            <a:ext cx="553203" cy="592572"/>
            <a:chOff x="8169276" y="952501"/>
            <a:chExt cx="3781424" cy="33845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18DFDEE5-1F8A-C436-B955-10252E569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7988" y="1533526"/>
              <a:ext cx="1392237" cy="1004888"/>
            </a:xfrm>
            <a:custGeom>
              <a:avLst/>
              <a:gdLst>
                <a:gd name="T0" fmla="*/ 142 w 370"/>
                <a:gd name="T1" fmla="*/ 228 h 267"/>
                <a:gd name="T2" fmla="*/ 241 w 370"/>
                <a:gd name="T3" fmla="*/ 248 h 267"/>
                <a:gd name="T4" fmla="*/ 303 w 370"/>
                <a:gd name="T5" fmla="*/ 226 h 267"/>
                <a:gd name="T6" fmla="*/ 368 w 370"/>
                <a:gd name="T7" fmla="*/ 107 h 267"/>
                <a:gd name="T8" fmla="*/ 278 w 370"/>
                <a:gd name="T9" fmla="*/ 11 h 267"/>
                <a:gd name="T10" fmla="*/ 179 w 370"/>
                <a:gd name="T11" fmla="*/ 58 h 267"/>
                <a:gd name="T12" fmla="*/ 168 w 370"/>
                <a:gd name="T13" fmla="*/ 65 h 267"/>
                <a:gd name="T14" fmla="*/ 155 w 370"/>
                <a:gd name="T15" fmla="*/ 60 h 267"/>
                <a:gd name="T16" fmla="*/ 67 w 370"/>
                <a:gd name="T17" fmla="*/ 47 h 267"/>
                <a:gd name="T18" fmla="*/ 0 w 370"/>
                <a:gd name="T19" fmla="*/ 116 h 267"/>
                <a:gd name="T20" fmla="*/ 9 w 370"/>
                <a:gd name="T21" fmla="*/ 121 h 267"/>
                <a:gd name="T22" fmla="*/ 84 w 370"/>
                <a:gd name="T23" fmla="*/ 267 h 267"/>
                <a:gd name="T24" fmla="*/ 142 w 370"/>
                <a:gd name="T25" fmla="*/ 22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0" h="267">
                  <a:moveTo>
                    <a:pt x="142" y="228"/>
                  </a:moveTo>
                  <a:cubicBezTo>
                    <a:pt x="189" y="219"/>
                    <a:pt x="225" y="237"/>
                    <a:pt x="241" y="248"/>
                  </a:cubicBezTo>
                  <a:cubicBezTo>
                    <a:pt x="253" y="241"/>
                    <a:pt x="275" y="230"/>
                    <a:pt x="303" y="226"/>
                  </a:cubicBezTo>
                  <a:cubicBezTo>
                    <a:pt x="304" y="191"/>
                    <a:pt x="319" y="134"/>
                    <a:pt x="368" y="107"/>
                  </a:cubicBezTo>
                  <a:cubicBezTo>
                    <a:pt x="370" y="82"/>
                    <a:pt x="350" y="22"/>
                    <a:pt x="278" y="11"/>
                  </a:cubicBezTo>
                  <a:cubicBezTo>
                    <a:pt x="211" y="0"/>
                    <a:pt x="181" y="56"/>
                    <a:pt x="179" y="58"/>
                  </a:cubicBezTo>
                  <a:cubicBezTo>
                    <a:pt x="177" y="62"/>
                    <a:pt x="173" y="65"/>
                    <a:pt x="168" y="65"/>
                  </a:cubicBezTo>
                  <a:cubicBezTo>
                    <a:pt x="163" y="66"/>
                    <a:pt x="158" y="64"/>
                    <a:pt x="155" y="60"/>
                  </a:cubicBezTo>
                  <a:cubicBezTo>
                    <a:pt x="155" y="59"/>
                    <a:pt x="133" y="32"/>
                    <a:pt x="67" y="47"/>
                  </a:cubicBezTo>
                  <a:cubicBezTo>
                    <a:pt x="14" y="60"/>
                    <a:pt x="2" y="101"/>
                    <a:pt x="0" y="116"/>
                  </a:cubicBezTo>
                  <a:cubicBezTo>
                    <a:pt x="3" y="117"/>
                    <a:pt x="6" y="119"/>
                    <a:pt x="9" y="121"/>
                  </a:cubicBezTo>
                  <a:cubicBezTo>
                    <a:pt x="63" y="161"/>
                    <a:pt x="80" y="224"/>
                    <a:pt x="84" y="267"/>
                  </a:cubicBezTo>
                  <a:cubicBezTo>
                    <a:pt x="96" y="250"/>
                    <a:pt x="114" y="234"/>
                    <a:pt x="142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DB9DF1B9-B606-595A-868A-7ECCEA2B0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6" y="952501"/>
              <a:ext cx="3781424" cy="3384550"/>
            </a:xfrm>
            <a:custGeom>
              <a:avLst/>
              <a:gdLst>
                <a:gd name="T0" fmla="*/ 932 w 1005"/>
                <a:gd name="T1" fmla="*/ 313 h 899"/>
                <a:gd name="T2" fmla="*/ 693 w 1005"/>
                <a:gd name="T3" fmla="*/ 126 h 899"/>
                <a:gd name="T4" fmla="*/ 192 w 1005"/>
                <a:gd name="T5" fmla="*/ 181 h 899"/>
                <a:gd name="T6" fmla="*/ 261 w 1005"/>
                <a:gd name="T7" fmla="*/ 549 h 899"/>
                <a:gd name="T8" fmla="*/ 292 w 1005"/>
                <a:gd name="T9" fmla="*/ 298 h 899"/>
                <a:gd name="T10" fmla="*/ 155 w 1005"/>
                <a:gd name="T11" fmla="*/ 377 h 899"/>
                <a:gd name="T12" fmla="*/ 244 w 1005"/>
                <a:gd name="T13" fmla="*/ 409 h 899"/>
                <a:gd name="T14" fmla="*/ 255 w 1005"/>
                <a:gd name="T15" fmla="*/ 435 h 899"/>
                <a:gd name="T16" fmla="*/ 128 w 1005"/>
                <a:gd name="T17" fmla="*/ 388 h 899"/>
                <a:gd name="T18" fmla="*/ 274 w 1005"/>
                <a:gd name="T19" fmla="*/ 257 h 899"/>
                <a:gd name="T20" fmla="*/ 464 w 1005"/>
                <a:gd name="T21" fmla="*/ 184 h 899"/>
                <a:gd name="T22" fmla="*/ 673 w 1005"/>
                <a:gd name="T23" fmla="*/ 190 h 899"/>
                <a:gd name="T24" fmla="*/ 851 w 1005"/>
                <a:gd name="T25" fmla="*/ 291 h 899"/>
                <a:gd name="T26" fmla="*/ 914 w 1005"/>
                <a:gd name="T27" fmla="*/ 518 h 899"/>
                <a:gd name="T28" fmla="*/ 747 w 1005"/>
                <a:gd name="T29" fmla="*/ 572 h 899"/>
                <a:gd name="T30" fmla="*/ 474 w 1005"/>
                <a:gd name="T31" fmla="*/ 615 h 899"/>
                <a:gd name="T32" fmla="*/ 421 w 1005"/>
                <a:gd name="T33" fmla="*/ 572 h 899"/>
                <a:gd name="T34" fmla="*/ 446 w 1005"/>
                <a:gd name="T35" fmla="*/ 560 h 899"/>
                <a:gd name="T36" fmla="*/ 553 w 1005"/>
                <a:gd name="T37" fmla="*/ 547 h 899"/>
                <a:gd name="T38" fmla="*/ 854 w 1005"/>
                <a:gd name="T39" fmla="*/ 560 h 899"/>
                <a:gd name="T40" fmla="*/ 857 w 1005"/>
                <a:gd name="T41" fmla="*/ 427 h 899"/>
                <a:gd name="T42" fmla="*/ 831 w 1005"/>
                <a:gd name="T43" fmla="*/ 311 h 899"/>
                <a:gd name="T44" fmla="*/ 632 w 1005"/>
                <a:gd name="T45" fmla="*/ 378 h 899"/>
                <a:gd name="T46" fmla="*/ 742 w 1005"/>
                <a:gd name="T47" fmla="*/ 461 h 899"/>
                <a:gd name="T48" fmla="*/ 549 w 1005"/>
                <a:gd name="T49" fmla="*/ 430 h 899"/>
                <a:gd name="T50" fmla="*/ 447 w 1005"/>
                <a:gd name="T51" fmla="*/ 410 h 899"/>
                <a:gd name="T52" fmla="*/ 381 w 1005"/>
                <a:gd name="T53" fmla="*/ 488 h 899"/>
                <a:gd name="T54" fmla="*/ 300 w 1005"/>
                <a:gd name="T55" fmla="*/ 535 h 899"/>
                <a:gd name="T56" fmla="*/ 298 w 1005"/>
                <a:gd name="T57" fmla="*/ 538 h 899"/>
                <a:gd name="T58" fmla="*/ 274 w 1005"/>
                <a:gd name="T59" fmla="*/ 618 h 899"/>
                <a:gd name="T60" fmla="*/ 288 w 1005"/>
                <a:gd name="T61" fmla="*/ 665 h 899"/>
                <a:gd name="T62" fmla="*/ 352 w 1005"/>
                <a:gd name="T63" fmla="*/ 724 h 899"/>
                <a:gd name="T64" fmla="*/ 571 w 1005"/>
                <a:gd name="T65" fmla="*/ 769 h 899"/>
                <a:gd name="T66" fmla="*/ 570 w 1005"/>
                <a:gd name="T67" fmla="*/ 769 h 899"/>
                <a:gd name="T68" fmla="*/ 681 w 1005"/>
                <a:gd name="T69" fmla="*/ 675 h 899"/>
                <a:gd name="T70" fmla="*/ 650 w 1005"/>
                <a:gd name="T71" fmla="*/ 634 h 899"/>
                <a:gd name="T72" fmla="*/ 708 w 1005"/>
                <a:gd name="T73" fmla="*/ 665 h 899"/>
                <a:gd name="T74" fmla="*/ 691 w 1005"/>
                <a:gd name="T75" fmla="*/ 750 h 899"/>
                <a:gd name="T76" fmla="*/ 491 w 1005"/>
                <a:gd name="T77" fmla="*/ 785 h 899"/>
                <a:gd name="T78" fmla="*/ 787 w 1005"/>
                <a:gd name="T79" fmla="*/ 830 h 899"/>
                <a:gd name="T80" fmla="*/ 1001 w 1005"/>
                <a:gd name="T81" fmla="*/ 47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5" h="899">
                  <a:moveTo>
                    <a:pt x="1001" y="474"/>
                  </a:moveTo>
                  <a:cubicBezTo>
                    <a:pt x="997" y="357"/>
                    <a:pt x="932" y="313"/>
                    <a:pt x="932" y="313"/>
                  </a:cubicBezTo>
                  <a:cubicBezTo>
                    <a:pt x="932" y="313"/>
                    <a:pt x="924" y="257"/>
                    <a:pt x="873" y="197"/>
                  </a:cubicBezTo>
                  <a:cubicBezTo>
                    <a:pt x="794" y="111"/>
                    <a:pt x="693" y="126"/>
                    <a:pt x="693" y="126"/>
                  </a:cubicBezTo>
                  <a:cubicBezTo>
                    <a:pt x="563" y="0"/>
                    <a:pt x="430" y="97"/>
                    <a:pt x="430" y="97"/>
                  </a:cubicBezTo>
                  <a:cubicBezTo>
                    <a:pt x="245" y="36"/>
                    <a:pt x="192" y="181"/>
                    <a:pt x="192" y="181"/>
                  </a:cubicBezTo>
                  <a:cubicBezTo>
                    <a:pt x="86" y="193"/>
                    <a:pt x="0" y="317"/>
                    <a:pt x="77" y="450"/>
                  </a:cubicBezTo>
                  <a:cubicBezTo>
                    <a:pt x="136" y="552"/>
                    <a:pt x="224" y="554"/>
                    <a:pt x="261" y="549"/>
                  </a:cubicBezTo>
                  <a:cubicBezTo>
                    <a:pt x="274" y="517"/>
                    <a:pt x="300" y="481"/>
                    <a:pt x="357" y="465"/>
                  </a:cubicBezTo>
                  <a:cubicBezTo>
                    <a:pt x="358" y="459"/>
                    <a:pt x="365" y="350"/>
                    <a:pt x="292" y="298"/>
                  </a:cubicBezTo>
                  <a:cubicBezTo>
                    <a:pt x="249" y="267"/>
                    <a:pt x="201" y="275"/>
                    <a:pt x="174" y="295"/>
                  </a:cubicBezTo>
                  <a:cubicBezTo>
                    <a:pt x="149" y="315"/>
                    <a:pt x="142" y="345"/>
                    <a:pt x="155" y="377"/>
                  </a:cubicBezTo>
                  <a:cubicBezTo>
                    <a:pt x="161" y="394"/>
                    <a:pt x="171" y="405"/>
                    <a:pt x="185" y="411"/>
                  </a:cubicBezTo>
                  <a:cubicBezTo>
                    <a:pt x="212" y="422"/>
                    <a:pt x="243" y="409"/>
                    <a:pt x="244" y="409"/>
                  </a:cubicBezTo>
                  <a:cubicBezTo>
                    <a:pt x="251" y="406"/>
                    <a:pt x="259" y="410"/>
                    <a:pt x="262" y="417"/>
                  </a:cubicBezTo>
                  <a:cubicBezTo>
                    <a:pt x="265" y="424"/>
                    <a:pt x="262" y="432"/>
                    <a:pt x="255" y="435"/>
                  </a:cubicBezTo>
                  <a:cubicBezTo>
                    <a:pt x="253" y="436"/>
                    <a:pt x="212" y="453"/>
                    <a:pt x="174" y="437"/>
                  </a:cubicBezTo>
                  <a:cubicBezTo>
                    <a:pt x="154" y="429"/>
                    <a:pt x="138" y="412"/>
                    <a:pt x="128" y="388"/>
                  </a:cubicBezTo>
                  <a:cubicBezTo>
                    <a:pt x="111" y="343"/>
                    <a:pt x="122" y="300"/>
                    <a:pt x="157" y="273"/>
                  </a:cubicBezTo>
                  <a:cubicBezTo>
                    <a:pt x="189" y="248"/>
                    <a:pt x="234" y="243"/>
                    <a:pt x="274" y="257"/>
                  </a:cubicBezTo>
                  <a:cubicBezTo>
                    <a:pt x="281" y="227"/>
                    <a:pt x="304" y="187"/>
                    <a:pt x="361" y="174"/>
                  </a:cubicBezTo>
                  <a:cubicBezTo>
                    <a:pt x="415" y="161"/>
                    <a:pt x="447" y="173"/>
                    <a:pt x="464" y="184"/>
                  </a:cubicBezTo>
                  <a:cubicBezTo>
                    <a:pt x="484" y="158"/>
                    <a:pt x="524" y="127"/>
                    <a:pt x="582" y="137"/>
                  </a:cubicBezTo>
                  <a:cubicBezTo>
                    <a:pt x="631" y="145"/>
                    <a:pt x="658" y="170"/>
                    <a:pt x="673" y="190"/>
                  </a:cubicBezTo>
                  <a:cubicBezTo>
                    <a:pt x="686" y="208"/>
                    <a:pt x="694" y="230"/>
                    <a:pt x="696" y="250"/>
                  </a:cubicBezTo>
                  <a:cubicBezTo>
                    <a:pt x="751" y="237"/>
                    <a:pt x="814" y="253"/>
                    <a:pt x="851" y="291"/>
                  </a:cubicBezTo>
                  <a:cubicBezTo>
                    <a:pt x="881" y="322"/>
                    <a:pt x="892" y="365"/>
                    <a:pt x="881" y="411"/>
                  </a:cubicBezTo>
                  <a:cubicBezTo>
                    <a:pt x="895" y="424"/>
                    <a:pt x="922" y="459"/>
                    <a:pt x="914" y="518"/>
                  </a:cubicBezTo>
                  <a:cubicBezTo>
                    <a:pt x="910" y="549"/>
                    <a:pt x="893" y="573"/>
                    <a:pt x="866" y="586"/>
                  </a:cubicBezTo>
                  <a:cubicBezTo>
                    <a:pt x="831" y="602"/>
                    <a:pt x="785" y="596"/>
                    <a:pt x="747" y="572"/>
                  </a:cubicBezTo>
                  <a:cubicBezTo>
                    <a:pt x="693" y="538"/>
                    <a:pt x="609" y="536"/>
                    <a:pt x="571" y="568"/>
                  </a:cubicBezTo>
                  <a:cubicBezTo>
                    <a:pt x="541" y="593"/>
                    <a:pt x="507" y="618"/>
                    <a:pt x="474" y="615"/>
                  </a:cubicBezTo>
                  <a:cubicBezTo>
                    <a:pt x="472" y="615"/>
                    <a:pt x="469" y="615"/>
                    <a:pt x="466" y="614"/>
                  </a:cubicBezTo>
                  <a:cubicBezTo>
                    <a:pt x="447" y="610"/>
                    <a:pt x="432" y="596"/>
                    <a:pt x="421" y="572"/>
                  </a:cubicBezTo>
                  <a:cubicBezTo>
                    <a:pt x="417" y="565"/>
                    <a:pt x="420" y="557"/>
                    <a:pt x="427" y="554"/>
                  </a:cubicBezTo>
                  <a:cubicBezTo>
                    <a:pt x="434" y="550"/>
                    <a:pt x="443" y="553"/>
                    <a:pt x="446" y="560"/>
                  </a:cubicBezTo>
                  <a:cubicBezTo>
                    <a:pt x="453" y="576"/>
                    <a:pt x="462" y="584"/>
                    <a:pt x="473" y="586"/>
                  </a:cubicBezTo>
                  <a:cubicBezTo>
                    <a:pt x="496" y="592"/>
                    <a:pt x="530" y="566"/>
                    <a:pt x="553" y="547"/>
                  </a:cubicBezTo>
                  <a:cubicBezTo>
                    <a:pt x="601" y="506"/>
                    <a:pt x="697" y="507"/>
                    <a:pt x="762" y="548"/>
                  </a:cubicBezTo>
                  <a:cubicBezTo>
                    <a:pt x="792" y="567"/>
                    <a:pt x="828" y="572"/>
                    <a:pt x="854" y="560"/>
                  </a:cubicBezTo>
                  <a:cubicBezTo>
                    <a:pt x="872" y="552"/>
                    <a:pt x="883" y="536"/>
                    <a:pt x="886" y="514"/>
                  </a:cubicBezTo>
                  <a:cubicBezTo>
                    <a:pt x="895" y="455"/>
                    <a:pt x="858" y="427"/>
                    <a:pt x="857" y="427"/>
                  </a:cubicBezTo>
                  <a:cubicBezTo>
                    <a:pt x="852" y="424"/>
                    <a:pt x="850" y="418"/>
                    <a:pt x="852" y="412"/>
                  </a:cubicBezTo>
                  <a:cubicBezTo>
                    <a:pt x="863" y="372"/>
                    <a:pt x="856" y="337"/>
                    <a:pt x="831" y="311"/>
                  </a:cubicBezTo>
                  <a:cubicBezTo>
                    <a:pt x="800" y="280"/>
                    <a:pt x="747" y="266"/>
                    <a:pt x="702" y="278"/>
                  </a:cubicBezTo>
                  <a:cubicBezTo>
                    <a:pt x="642" y="293"/>
                    <a:pt x="633" y="357"/>
                    <a:pt x="632" y="378"/>
                  </a:cubicBezTo>
                  <a:cubicBezTo>
                    <a:pt x="667" y="380"/>
                    <a:pt x="707" y="396"/>
                    <a:pt x="744" y="441"/>
                  </a:cubicBezTo>
                  <a:cubicBezTo>
                    <a:pt x="749" y="447"/>
                    <a:pt x="748" y="456"/>
                    <a:pt x="742" y="461"/>
                  </a:cubicBezTo>
                  <a:cubicBezTo>
                    <a:pt x="736" y="466"/>
                    <a:pt x="727" y="465"/>
                    <a:pt x="722" y="459"/>
                  </a:cubicBezTo>
                  <a:cubicBezTo>
                    <a:pt x="643" y="362"/>
                    <a:pt x="552" y="428"/>
                    <a:pt x="549" y="430"/>
                  </a:cubicBezTo>
                  <a:cubicBezTo>
                    <a:pt x="543" y="434"/>
                    <a:pt x="536" y="434"/>
                    <a:pt x="531" y="430"/>
                  </a:cubicBezTo>
                  <a:cubicBezTo>
                    <a:pt x="529" y="429"/>
                    <a:pt x="496" y="400"/>
                    <a:pt x="447" y="410"/>
                  </a:cubicBezTo>
                  <a:cubicBezTo>
                    <a:pt x="401" y="419"/>
                    <a:pt x="393" y="476"/>
                    <a:pt x="393" y="476"/>
                  </a:cubicBezTo>
                  <a:cubicBezTo>
                    <a:pt x="392" y="482"/>
                    <a:pt x="387" y="487"/>
                    <a:pt x="381" y="488"/>
                  </a:cubicBezTo>
                  <a:cubicBezTo>
                    <a:pt x="339" y="496"/>
                    <a:pt x="315" y="514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300" y="535"/>
                    <a:pt x="300" y="535"/>
                    <a:pt x="300" y="535"/>
                  </a:cubicBezTo>
                  <a:cubicBezTo>
                    <a:pt x="299" y="536"/>
                    <a:pt x="299" y="537"/>
                    <a:pt x="298" y="538"/>
                  </a:cubicBezTo>
                  <a:cubicBezTo>
                    <a:pt x="278" y="568"/>
                    <a:pt x="273" y="596"/>
                    <a:pt x="275" y="618"/>
                  </a:cubicBezTo>
                  <a:cubicBezTo>
                    <a:pt x="275" y="618"/>
                    <a:pt x="274" y="618"/>
                    <a:pt x="274" y="618"/>
                  </a:cubicBezTo>
                  <a:cubicBezTo>
                    <a:pt x="275" y="625"/>
                    <a:pt x="276" y="631"/>
                    <a:pt x="278" y="637"/>
                  </a:cubicBezTo>
                  <a:cubicBezTo>
                    <a:pt x="281" y="654"/>
                    <a:pt x="288" y="664"/>
                    <a:pt x="288" y="665"/>
                  </a:cubicBezTo>
                  <a:cubicBezTo>
                    <a:pt x="302" y="693"/>
                    <a:pt x="326" y="711"/>
                    <a:pt x="352" y="724"/>
                  </a:cubicBezTo>
                  <a:cubicBezTo>
                    <a:pt x="352" y="724"/>
                    <a:pt x="352" y="724"/>
                    <a:pt x="352" y="724"/>
                  </a:cubicBezTo>
                  <a:cubicBezTo>
                    <a:pt x="352" y="724"/>
                    <a:pt x="418" y="758"/>
                    <a:pt x="552" y="768"/>
                  </a:cubicBezTo>
                  <a:cubicBezTo>
                    <a:pt x="558" y="768"/>
                    <a:pt x="565" y="769"/>
                    <a:pt x="571" y="769"/>
                  </a:cubicBezTo>
                  <a:cubicBezTo>
                    <a:pt x="571" y="769"/>
                    <a:pt x="570" y="769"/>
                    <a:pt x="570" y="769"/>
                  </a:cubicBezTo>
                  <a:cubicBezTo>
                    <a:pt x="570" y="769"/>
                    <a:pt x="570" y="769"/>
                    <a:pt x="570" y="769"/>
                  </a:cubicBezTo>
                  <a:cubicBezTo>
                    <a:pt x="606" y="770"/>
                    <a:pt x="643" y="762"/>
                    <a:pt x="668" y="733"/>
                  </a:cubicBezTo>
                  <a:cubicBezTo>
                    <a:pt x="682" y="710"/>
                    <a:pt x="687" y="689"/>
                    <a:pt x="681" y="675"/>
                  </a:cubicBezTo>
                  <a:cubicBezTo>
                    <a:pt x="675" y="658"/>
                    <a:pt x="659" y="652"/>
                    <a:pt x="659" y="652"/>
                  </a:cubicBezTo>
                  <a:cubicBezTo>
                    <a:pt x="651" y="649"/>
                    <a:pt x="648" y="641"/>
                    <a:pt x="650" y="634"/>
                  </a:cubicBezTo>
                  <a:cubicBezTo>
                    <a:pt x="653" y="627"/>
                    <a:pt x="661" y="623"/>
                    <a:pt x="668" y="625"/>
                  </a:cubicBezTo>
                  <a:cubicBezTo>
                    <a:pt x="669" y="626"/>
                    <a:pt x="698" y="636"/>
                    <a:pt x="708" y="665"/>
                  </a:cubicBezTo>
                  <a:cubicBezTo>
                    <a:pt x="717" y="689"/>
                    <a:pt x="711" y="717"/>
                    <a:pt x="692" y="749"/>
                  </a:cubicBezTo>
                  <a:cubicBezTo>
                    <a:pt x="691" y="749"/>
                    <a:pt x="691" y="750"/>
                    <a:pt x="691" y="750"/>
                  </a:cubicBezTo>
                  <a:cubicBezTo>
                    <a:pt x="655" y="793"/>
                    <a:pt x="601" y="800"/>
                    <a:pt x="556" y="797"/>
                  </a:cubicBezTo>
                  <a:cubicBezTo>
                    <a:pt x="530" y="795"/>
                    <a:pt x="507" y="789"/>
                    <a:pt x="491" y="785"/>
                  </a:cubicBezTo>
                  <a:cubicBezTo>
                    <a:pt x="524" y="857"/>
                    <a:pt x="598" y="891"/>
                    <a:pt x="677" y="895"/>
                  </a:cubicBezTo>
                  <a:cubicBezTo>
                    <a:pt x="769" y="899"/>
                    <a:pt x="787" y="830"/>
                    <a:pt x="787" y="830"/>
                  </a:cubicBezTo>
                  <a:cubicBezTo>
                    <a:pt x="911" y="781"/>
                    <a:pt x="884" y="656"/>
                    <a:pt x="884" y="656"/>
                  </a:cubicBezTo>
                  <a:cubicBezTo>
                    <a:pt x="936" y="648"/>
                    <a:pt x="1005" y="590"/>
                    <a:pt x="1001" y="4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 dirty="0"/>
            </a:p>
          </p:txBody>
        </p:sp>
      </p:grpSp>
      <p:pic>
        <p:nvPicPr>
          <p:cNvPr id="23" name="Image 22" descr="Une image contenant Graphique, symbole, capture d’écran, ligne&#10;&#10;Description générée automatiquement">
            <a:extLst>
              <a:ext uri="{FF2B5EF4-FFF2-40B4-BE49-F238E27FC236}">
                <a16:creationId xmlns:a16="http://schemas.microsoft.com/office/drawing/2014/main" id="{BA216AB6-63A4-76C7-B80C-5CDA75832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90" y="3846141"/>
            <a:ext cx="1425392" cy="139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41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2" grpId="0"/>
      <p:bldP spid="2" grpId="0" animBg="1"/>
      <p:bldP spid="3" grpId="0"/>
      <p:bldP spid="4" grpId="0"/>
      <p:bldP spid="5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584432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-1" y="2228671"/>
            <a:ext cx="9144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LE WEB, DE LA PRODUCTION</a:t>
            </a:r>
          </a:p>
          <a:p>
            <a:pPr algn="ctr"/>
            <a:r>
              <a:rPr lang="fr-FR" sz="3600" b="1" dirty="0">
                <a:solidFill>
                  <a:schemeClr val="bg1"/>
                </a:solidFill>
              </a:rPr>
              <a:t>A LA PUBLICATION D’UNE PAGE WEB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0" y="3429000"/>
            <a:ext cx="9144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Web – Serveurs – FTP – HTML – requêtes – clients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305299" y="3946113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5">
            <a:extLst>
              <a:ext uri="{FF2B5EF4-FFF2-40B4-BE49-F238E27FC236}">
                <a16:creationId xmlns:a16="http://schemas.microsoft.com/office/drawing/2014/main" id="{2EE3DA9E-ADB9-9217-7DB0-5F05477D4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4" y="755812"/>
            <a:ext cx="1141450" cy="114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14" name="TextBox 39">
            <a:extLst>
              <a:ext uri="{FF2B5EF4-FFF2-40B4-BE49-F238E27FC236}">
                <a16:creationId xmlns:a16="http://schemas.microsoft.com/office/drawing/2014/main" id="{C954C584-DEF4-F98C-B16D-5F87001CA39F}"/>
              </a:ext>
            </a:extLst>
          </p:cNvPr>
          <p:cNvSpPr txBox="1"/>
          <p:nvPr/>
        </p:nvSpPr>
        <p:spPr>
          <a:xfrm>
            <a:off x="4362646" y="696933"/>
            <a:ext cx="418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chemeClr val="bg1"/>
                </a:solidFill>
                <a:latin typeface="Clarendon" pitchFamily="2" charset="0"/>
              </a:rPr>
              <a:t>1</a:t>
            </a:r>
            <a:endParaRPr lang="id-ID" sz="7200" b="1" dirty="0">
              <a:solidFill>
                <a:schemeClr val="bg1"/>
              </a:solidFill>
              <a:latin typeface="Clarendon" pitchFamily="2" charset="0"/>
            </a:endParaRP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3E3D37FF-C336-7E19-0D08-E461746D60A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21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FCB5EFC-7F77-746C-7038-E765730FFA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FF386DA2-48D6-BCFE-5E14-20404D52B9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6965146A-A9D3-0E59-B562-9C270ABED24D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25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4ABC4B6-A350-A676-D557-2C7B34DAFB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33E9A3-7134-007D-F930-B7A79C81D52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E01EFF38-18B3-ACD7-816A-08B1412792A0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3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4572000" y="4291407"/>
            <a:ext cx="0" cy="256659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9">
            <a:extLst>
              <a:ext uri="{FF2B5EF4-FFF2-40B4-BE49-F238E27FC236}">
                <a16:creationId xmlns:a16="http://schemas.microsoft.com/office/drawing/2014/main" id="{8B3D78D8-DA66-AC71-9293-4EE6809AE05F}"/>
              </a:ext>
            </a:extLst>
          </p:cNvPr>
          <p:cNvSpPr txBox="1"/>
          <p:nvPr/>
        </p:nvSpPr>
        <p:spPr>
          <a:xfrm>
            <a:off x="1864857" y="2228671"/>
            <a:ext cx="54143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1. HISTORIQUE ET CULTURE</a:t>
            </a:r>
          </a:p>
          <a:p>
            <a:pPr algn="ctr"/>
            <a:r>
              <a:rPr lang="fr-FR" sz="3600" b="1" dirty="0">
                <a:solidFill>
                  <a:schemeClr val="bg1"/>
                </a:solidFill>
              </a:rPr>
              <a:t>DU WEB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6F70FB-415A-6399-C3EE-048A0F07605A}"/>
              </a:ext>
            </a:extLst>
          </p:cNvPr>
          <p:cNvSpPr/>
          <p:nvPr/>
        </p:nvSpPr>
        <p:spPr>
          <a:xfrm>
            <a:off x="1595533" y="342900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0"/>
              </a:rPr>
              <a:t>De la production à la publication d’une page web</a:t>
            </a:r>
            <a:endParaRPr lang="id-ID" sz="1500" dirty="0">
              <a:solidFill>
                <a:schemeClr val="accent2"/>
              </a:solidFill>
              <a:latin typeface="Source Sans Pro Light" panose="020B0403030403020204" pitchFamily="34" charset="0"/>
            </a:endParaRPr>
          </a:p>
        </p:txBody>
      </p:sp>
      <p:cxnSp>
        <p:nvCxnSpPr>
          <p:cNvPr id="4" name="Straight Connector 41">
            <a:extLst>
              <a:ext uri="{FF2B5EF4-FFF2-40B4-BE49-F238E27FC236}">
                <a16:creationId xmlns:a16="http://schemas.microsoft.com/office/drawing/2014/main" id="{CE19AE2B-ED5A-4BE3-9F56-FD2359E6030E}"/>
              </a:ext>
            </a:extLst>
          </p:cNvPr>
          <p:cNvCxnSpPr/>
          <p:nvPr/>
        </p:nvCxnSpPr>
        <p:spPr>
          <a:xfrm>
            <a:off x="4292868" y="3917538"/>
            <a:ext cx="558263" cy="0"/>
          </a:xfrm>
          <a:prstGeom prst="line">
            <a:avLst/>
          </a:prstGeom>
          <a:ln w="158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9">
            <a:extLst>
              <a:ext uri="{FF2B5EF4-FFF2-40B4-BE49-F238E27FC236}">
                <a16:creationId xmlns:a16="http://schemas.microsoft.com/office/drawing/2014/main" id="{44D1B711-3FF4-F784-BFF1-285B3FF08305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6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E0E205D-B800-57D7-34DD-BC476613B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2C77FFE-510D-F04D-A144-CD78066A93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608E7DE4-7BC4-578B-AC9B-99DFCED670EF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9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6654D81-B423-128B-CD06-F506BF73F7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30AFC4F-B406-32B7-F123-76E62016E6A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18B35DE7-F393-075B-0DA4-B5C239D4A57E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1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B4820FA-EA5A-D5D7-48C6-55264CD27EDF}"/>
              </a:ext>
            </a:extLst>
          </p:cNvPr>
          <p:cNvSpPr/>
          <p:nvPr/>
        </p:nvSpPr>
        <p:spPr>
          <a:xfrm>
            <a:off x="98982" y="9525"/>
            <a:ext cx="4572000" cy="727438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TextBox 15"/>
          <p:cNvSpPr txBox="1"/>
          <p:nvPr/>
        </p:nvSpPr>
        <p:spPr>
          <a:xfrm>
            <a:off x="1619250" y="1227744"/>
            <a:ext cx="277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bg1"/>
                </a:solidFill>
              </a:rPr>
              <a:t>Ancêtre d’Internet : 1960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6972" y="1580631"/>
            <a:ext cx="3947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Réseau de communication militaire</a:t>
            </a:r>
          </a:p>
          <a:p>
            <a:pPr algn="r"/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Projet récupéré par le MIT en 1969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50F8DC1-6927-1716-524D-1143E29B6460}"/>
              </a:ext>
            </a:extLst>
          </p:cNvPr>
          <p:cNvSpPr/>
          <p:nvPr/>
        </p:nvSpPr>
        <p:spPr>
          <a:xfrm>
            <a:off x="4529579" y="1070988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F8F47836-8133-E47C-2D11-23B5C30A33F9}"/>
              </a:ext>
            </a:extLst>
          </p:cNvPr>
          <p:cNvSpPr txBox="1"/>
          <p:nvPr/>
        </p:nvSpPr>
        <p:spPr>
          <a:xfrm>
            <a:off x="3268204" y="877943"/>
            <a:ext cx="1178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/>
                </a:solidFill>
              </a:rPr>
              <a:t>ARPANET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0">
            <a:extLst>
              <a:ext uri="{FF2B5EF4-FFF2-40B4-BE49-F238E27FC236}">
                <a16:creationId xmlns:a16="http://schemas.microsoft.com/office/drawing/2014/main" id="{2AA3DD57-8554-F0A6-4B20-EE6787A13BCC}"/>
              </a:ext>
            </a:extLst>
          </p:cNvPr>
          <p:cNvCxnSpPr>
            <a:cxnSpLocks/>
            <a:stCxn id="9" idx="4"/>
          </p:cNvCxnSpPr>
          <p:nvPr/>
        </p:nvCxnSpPr>
        <p:spPr>
          <a:xfrm>
            <a:off x="4572000" y="1155830"/>
            <a:ext cx="0" cy="1664913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3">
            <a:extLst>
              <a:ext uri="{FF2B5EF4-FFF2-40B4-BE49-F238E27FC236}">
                <a16:creationId xmlns:a16="http://schemas.microsoft.com/office/drawing/2014/main" id="{9B3E59BE-F827-E880-C808-B80A0E13B37D}"/>
              </a:ext>
            </a:extLst>
          </p:cNvPr>
          <p:cNvSpPr/>
          <p:nvPr/>
        </p:nvSpPr>
        <p:spPr>
          <a:xfrm>
            <a:off x="4529579" y="2306870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C66A9E5A-A636-C5CE-A514-42A86FB22FAE}"/>
              </a:ext>
            </a:extLst>
          </p:cNvPr>
          <p:cNvSpPr txBox="1"/>
          <p:nvPr/>
        </p:nvSpPr>
        <p:spPr>
          <a:xfrm>
            <a:off x="4708542" y="2124046"/>
            <a:ext cx="23470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PROTOCOLE TCP / IP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EA08FEE8-3F15-851E-3FF4-B0C91365D625}"/>
              </a:ext>
            </a:extLst>
          </p:cNvPr>
          <p:cNvSpPr txBox="1"/>
          <p:nvPr/>
        </p:nvSpPr>
        <p:spPr>
          <a:xfrm>
            <a:off x="4718067" y="2487028"/>
            <a:ext cx="277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1970 / 1980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Box 37">
            <a:extLst>
              <a:ext uri="{FF2B5EF4-FFF2-40B4-BE49-F238E27FC236}">
                <a16:creationId xmlns:a16="http://schemas.microsoft.com/office/drawing/2014/main" id="{78374E84-50AC-BCDB-A06E-1A72A50D4015}"/>
              </a:ext>
            </a:extLst>
          </p:cNvPr>
          <p:cNvSpPr txBox="1"/>
          <p:nvPr/>
        </p:nvSpPr>
        <p:spPr>
          <a:xfrm>
            <a:off x="4718067" y="2839855"/>
            <a:ext cx="4341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« Protocole de Contrôle de Transfert/Internet Protocole »</a:t>
            </a:r>
          </a:p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Normalisation du protocole de transfert des données entre les ordinateurs</a:t>
            </a:r>
          </a:p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-1977 une 100ène d’ordinateurs connectés dans les institutions</a:t>
            </a:r>
          </a:p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-1980 development du reseau en Europe</a:t>
            </a:r>
          </a:p>
        </p:txBody>
      </p:sp>
      <p:cxnSp>
        <p:nvCxnSpPr>
          <p:cNvPr id="21" name="Straight Connector 10">
            <a:extLst>
              <a:ext uri="{FF2B5EF4-FFF2-40B4-BE49-F238E27FC236}">
                <a16:creationId xmlns:a16="http://schemas.microsoft.com/office/drawing/2014/main" id="{838AA53D-4DE5-29E8-0CBA-2204176FA07C}"/>
              </a:ext>
            </a:extLst>
          </p:cNvPr>
          <p:cNvCxnSpPr>
            <a:cxnSpLocks/>
          </p:cNvCxnSpPr>
          <p:nvPr/>
        </p:nvCxnSpPr>
        <p:spPr>
          <a:xfrm>
            <a:off x="4572000" y="2794805"/>
            <a:ext cx="0" cy="124679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">
            <a:extLst>
              <a:ext uri="{FF2B5EF4-FFF2-40B4-BE49-F238E27FC236}">
                <a16:creationId xmlns:a16="http://schemas.microsoft.com/office/drawing/2014/main" id="{9F66F46A-F3B7-5859-3A31-27BA50F83D28}"/>
              </a:ext>
            </a:extLst>
          </p:cNvPr>
          <p:cNvSpPr/>
          <p:nvPr/>
        </p:nvSpPr>
        <p:spPr>
          <a:xfrm>
            <a:off x="4529579" y="3563037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5315AAB3-EFD7-A7DD-CBCB-5792205E146B}"/>
              </a:ext>
            </a:extLst>
          </p:cNvPr>
          <p:cNvSpPr txBox="1"/>
          <p:nvPr/>
        </p:nvSpPr>
        <p:spPr>
          <a:xfrm>
            <a:off x="803953" y="3733819"/>
            <a:ext cx="3653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bg1"/>
                </a:solidFill>
              </a:rPr>
              <a:t>1990 : pages HTML</a:t>
            </a:r>
          </a:p>
          <a:p>
            <a:pPr algn="r"/>
            <a:r>
              <a:rPr lang="fr-FR" dirty="0">
                <a:solidFill>
                  <a:schemeClr val="bg1"/>
                </a:solidFill>
              </a:rPr>
              <a:t>1994 : Création du W3C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xtBox 37">
            <a:extLst>
              <a:ext uri="{FF2B5EF4-FFF2-40B4-BE49-F238E27FC236}">
                <a16:creationId xmlns:a16="http://schemas.microsoft.com/office/drawing/2014/main" id="{105ABBB1-2379-61DB-5387-959E7EDD9A19}"/>
              </a:ext>
            </a:extLst>
          </p:cNvPr>
          <p:cNvSpPr txBox="1"/>
          <p:nvPr/>
        </p:nvSpPr>
        <p:spPr>
          <a:xfrm>
            <a:off x="1" y="4321661"/>
            <a:ext cx="4444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-Création du langage HTML et du système d’hyperliens</a:t>
            </a:r>
          </a:p>
          <a:p>
            <a:pPr algn="r"/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-Création des navigateurs web (browsers)</a:t>
            </a:r>
          </a:p>
          <a:p>
            <a:pPr algn="r"/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-Standardisation du code informatique et des technologies du web autour de l’organisation du « W3C »</a:t>
            </a:r>
            <a:endParaRPr lang="en-US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TextBox 3">
            <a:extLst>
              <a:ext uri="{FF2B5EF4-FFF2-40B4-BE49-F238E27FC236}">
                <a16:creationId xmlns:a16="http://schemas.microsoft.com/office/drawing/2014/main" id="{4F632236-75C7-5AC3-CD55-0413D7EB248B}"/>
              </a:ext>
            </a:extLst>
          </p:cNvPr>
          <p:cNvSpPr txBox="1"/>
          <p:nvPr/>
        </p:nvSpPr>
        <p:spPr>
          <a:xfrm>
            <a:off x="2121483" y="3384018"/>
            <a:ext cx="2348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dirty="0">
                <a:solidFill>
                  <a:schemeClr val="accent2"/>
                </a:solidFill>
              </a:rPr>
              <a:t>NAISSANCE DU WEB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cxnSp>
        <p:nvCxnSpPr>
          <p:cNvPr id="48" name="Straight Connector 10">
            <a:extLst>
              <a:ext uri="{FF2B5EF4-FFF2-40B4-BE49-F238E27FC236}">
                <a16:creationId xmlns:a16="http://schemas.microsoft.com/office/drawing/2014/main" id="{BEFA645B-F59C-C87F-858E-CA30EDA21B53}"/>
              </a:ext>
            </a:extLst>
          </p:cNvPr>
          <p:cNvCxnSpPr/>
          <p:nvPr/>
        </p:nvCxnSpPr>
        <p:spPr>
          <a:xfrm>
            <a:off x="4572000" y="3888926"/>
            <a:ext cx="0" cy="936881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3">
            <a:extLst>
              <a:ext uri="{FF2B5EF4-FFF2-40B4-BE49-F238E27FC236}">
                <a16:creationId xmlns:a16="http://schemas.microsoft.com/office/drawing/2014/main" id="{47C61F97-B439-8162-5C30-B7CF38424E8A}"/>
              </a:ext>
            </a:extLst>
          </p:cNvPr>
          <p:cNvSpPr/>
          <p:nvPr/>
        </p:nvSpPr>
        <p:spPr>
          <a:xfrm>
            <a:off x="4529579" y="4772126"/>
            <a:ext cx="84842" cy="84842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0" name="TextBox 3">
            <a:extLst>
              <a:ext uri="{FF2B5EF4-FFF2-40B4-BE49-F238E27FC236}">
                <a16:creationId xmlns:a16="http://schemas.microsoft.com/office/drawing/2014/main" id="{A426A4D8-F858-EA00-A9D9-E02DDB9EC69B}"/>
              </a:ext>
            </a:extLst>
          </p:cNvPr>
          <p:cNvSpPr txBox="1"/>
          <p:nvPr/>
        </p:nvSpPr>
        <p:spPr>
          <a:xfrm>
            <a:off x="4709082" y="4605824"/>
            <a:ext cx="347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EXTENSION DU WEB et </a:t>
            </a:r>
          </a:p>
          <a:p>
            <a:r>
              <a:rPr lang="fr-FR" sz="2000" b="1" dirty="0">
                <a:solidFill>
                  <a:schemeClr val="accent2"/>
                </a:solidFill>
              </a:rPr>
              <a:t>Développement technologique</a:t>
            </a:r>
            <a:endParaRPr lang="id-ID" sz="2000" b="1" dirty="0">
              <a:solidFill>
                <a:schemeClr val="accent2"/>
              </a:solidFill>
            </a:endParaRP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6545BE40-4CB7-FDC8-4C4A-EAA8D1966020}"/>
              </a:ext>
            </a:extLst>
          </p:cNvPr>
          <p:cNvSpPr txBox="1"/>
          <p:nvPr/>
        </p:nvSpPr>
        <p:spPr>
          <a:xfrm>
            <a:off x="4718607" y="5247566"/>
            <a:ext cx="277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1995 et au delà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2" name="TextBox 37">
            <a:extLst>
              <a:ext uri="{FF2B5EF4-FFF2-40B4-BE49-F238E27FC236}">
                <a16:creationId xmlns:a16="http://schemas.microsoft.com/office/drawing/2014/main" id="{38E4AFFE-7313-03E4-D08C-CD680A822491}"/>
              </a:ext>
            </a:extLst>
          </p:cNvPr>
          <p:cNvSpPr txBox="1"/>
          <p:nvPr/>
        </p:nvSpPr>
        <p:spPr>
          <a:xfrm>
            <a:off x="4718607" y="5587693"/>
            <a:ext cx="4206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- 1 milliard de sites en 2014</a:t>
            </a:r>
          </a:p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- 2 milliards d’internautes en 2016</a:t>
            </a:r>
          </a:p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- 4,5 milliards d’internautes en 2019</a:t>
            </a:r>
          </a:p>
          <a:p>
            <a:r>
              <a:rPr lang="fr-FR" sz="1400" dirty="0">
                <a:solidFill>
                  <a:schemeClr val="bg1">
                    <a:lumMod val="85000"/>
                  </a:schemeClr>
                </a:solidFill>
              </a:rPr>
              <a:t>- 5,5 milliards d’internautes en 2024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0AFF77D-1607-5C5D-13FC-043EAD1576AC}"/>
              </a:ext>
            </a:extLst>
          </p:cNvPr>
          <p:cNvSpPr/>
          <p:nvPr/>
        </p:nvSpPr>
        <p:spPr>
          <a:xfrm>
            <a:off x="4572000" y="2003"/>
            <a:ext cx="4572000" cy="73496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7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72" name="TextBox 3">
            <a:extLst>
              <a:ext uri="{FF2B5EF4-FFF2-40B4-BE49-F238E27FC236}">
                <a16:creationId xmlns:a16="http://schemas.microsoft.com/office/drawing/2014/main" id="{7620DA64-87CB-0DAD-3DEF-1FEFCF4791A5}"/>
              </a:ext>
            </a:extLst>
          </p:cNvPr>
          <p:cNvSpPr txBox="1"/>
          <p:nvPr/>
        </p:nvSpPr>
        <p:spPr>
          <a:xfrm>
            <a:off x="436972" y="131076"/>
            <a:ext cx="3947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u="sng" dirty="0">
                <a:solidFill>
                  <a:schemeClr val="accent2"/>
                </a:solidFill>
                <a:latin typeface="+mj-lt"/>
              </a:rPr>
              <a:t>1. Historique et culture web</a:t>
            </a:r>
            <a:endParaRPr lang="en-US" sz="2400" u="sng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79" name="Group 9">
            <a:extLst>
              <a:ext uri="{FF2B5EF4-FFF2-40B4-BE49-F238E27FC236}">
                <a16:creationId xmlns:a16="http://schemas.microsoft.com/office/drawing/2014/main" id="{A888D7CB-0BDB-0958-A2D7-F8015835779F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0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AFBBFA9-04C8-D1E6-5115-894EEBB090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4948DB8-1AAA-91F0-9B98-35E67C8220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82" name="Group 12">
            <a:extLst>
              <a:ext uri="{FF2B5EF4-FFF2-40B4-BE49-F238E27FC236}">
                <a16:creationId xmlns:a16="http://schemas.microsoft.com/office/drawing/2014/main" id="{45188F21-5969-1D8A-7514-1BEA114D71D8}"/>
              </a:ext>
            </a:extLst>
          </p:cNvPr>
          <p:cNvGrpSpPr/>
          <p:nvPr/>
        </p:nvGrpSpPr>
        <p:grpSpPr>
          <a:xfrm flipH="1">
            <a:off x="700282" y="6409324"/>
            <a:ext cx="168062" cy="221156"/>
            <a:chOff x="4328868" y="5502988"/>
            <a:chExt cx="500307" cy="493774"/>
          </a:xfrm>
        </p:grpSpPr>
        <p:sp>
          <p:nvSpPr>
            <p:cNvPr id="83" name="Freeform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E3CD7E-295C-BBF8-1F1A-AAAA79DF5C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E9BEC2B-EB99-7BCE-2CDB-A619EAF888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85" name="Straight Connector 15">
            <a:extLst>
              <a:ext uri="{FF2B5EF4-FFF2-40B4-BE49-F238E27FC236}">
                <a16:creationId xmlns:a16="http://schemas.microsoft.com/office/drawing/2014/main" id="{20B81F9D-81B2-DA67-615D-15403C4E6E6B}"/>
              </a:ext>
            </a:extLst>
          </p:cNvPr>
          <p:cNvCxnSpPr/>
          <p:nvPr/>
        </p:nvCxnSpPr>
        <p:spPr>
          <a:xfrm>
            <a:off x="414532" y="6522684"/>
            <a:ext cx="28575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394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8" grpId="0"/>
      <p:bldP spid="9" grpId="0" animBg="1"/>
      <p:bldP spid="17" grpId="0" animBg="1"/>
      <p:bldP spid="19" grpId="0"/>
      <p:bldP spid="20" grpId="0"/>
      <p:bldP spid="33" grpId="0" animBg="1"/>
      <p:bldP spid="35" grpId="0"/>
      <p:bldP spid="36" grpId="0"/>
      <p:bldP spid="49" grpId="0" animBg="1"/>
      <p:bldP spid="51" grpId="0"/>
      <p:bldP spid="52" grpId="0"/>
      <p:bldP spid="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66B248C-FAD3-067E-A99C-8985F6EFB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545"/>
            <a:ext cx="9144000" cy="602491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8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79" name="Group 9">
            <a:extLst>
              <a:ext uri="{FF2B5EF4-FFF2-40B4-BE49-F238E27FC236}">
                <a16:creationId xmlns:a16="http://schemas.microsoft.com/office/drawing/2014/main" id="{A888D7CB-0BDB-0958-A2D7-F8015835779F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0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AFBBFA9-04C8-D1E6-5115-894EEBB090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4948DB8-1AAA-91F0-9B98-35E67C8220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538ACDA-F84D-2FCF-017C-C7AD032BC5EF}"/>
              </a:ext>
            </a:extLst>
          </p:cNvPr>
          <p:cNvSpPr/>
          <p:nvPr/>
        </p:nvSpPr>
        <p:spPr>
          <a:xfrm>
            <a:off x="1855606" y="6319191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latin typeface="Source Sans Pro Light" panose="020B0403030403020204" pitchFamily="34" charset="0"/>
              </a:rPr>
              <a:t>Représentation schématique des connexions Arpanet en 1971</a:t>
            </a:r>
            <a:endParaRPr lang="id-ID" sz="1500" i="1" dirty="0">
              <a:latin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22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AD56AD7-5C1C-8AE4-BB4D-2F96C8FDD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035"/>
            <a:ext cx="9144000" cy="629793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6B945730-FB61-2356-D695-7A1439FB44FE}"/>
              </a:ext>
            </a:extLst>
          </p:cNvPr>
          <p:cNvSpPr/>
          <p:nvPr/>
        </p:nvSpPr>
        <p:spPr>
          <a:xfrm>
            <a:off x="8656262" y="6343630"/>
            <a:ext cx="346436" cy="3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6EEC91F-14C2-30DC-0187-60070E72F677}"/>
              </a:ext>
            </a:extLst>
          </p:cNvPr>
          <p:cNvSpPr/>
          <p:nvPr/>
        </p:nvSpPr>
        <p:spPr>
          <a:xfrm>
            <a:off x="8656262" y="6643511"/>
            <a:ext cx="346436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1" name="TextBox 8">
            <a:extLst>
              <a:ext uri="{FF2B5EF4-FFF2-40B4-BE49-F238E27FC236}">
                <a16:creationId xmlns:a16="http://schemas.microsoft.com/office/drawing/2014/main" id="{B4DABFD9-EE6E-6699-F037-E2CF23F4251B}"/>
              </a:ext>
            </a:extLst>
          </p:cNvPr>
          <p:cNvSpPr txBox="1"/>
          <p:nvPr/>
        </p:nvSpPr>
        <p:spPr>
          <a:xfrm>
            <a:off x="8656997" y="6375218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9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79" name="Group 9">
            <a:extLst>
              <a:ext uri="{FF2B5EF4-FFF2-40B4-BE49-F238E27FC236}">
                <a16:creationId xmlns:a16="http://schemas.microsoft.com/office/drawing/2014/main" id="{A888D7CB-0BDB-0958-A2D7-F8015835779F}"/>
              </a:ext>
            </a:extLst>
          </p:cNvPr>
          <p:cNvGrpSpPr/>
          <p:nvPr/>
        </p:nvGrpSpPr>
        <p:grpSpPr>
          <a:xfrm>
            <a:off x="260564" y="6409324"/>
            <a:ext cx="168062" cy="221156"/>
            <a:chOff x="4328868" y="5502988"/>
            <a:chExt cx="500307" cy="493774"/>
          </a:xfrm>
        </p:grpSpPr>
        <p:sp>
          <p:nvSpPr>
            <p:cNvPr id="80" name="Freeform 1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AFBBFA9-04C8-D1E6-5115-894EEBB090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4948DB8-1AAA-91F0-9B98-35E67C8220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5B51B7E-5315-04F9-9DD8-276891C325A2}"/>
              </a:ext>
            </a:extLst>
          </p:cNvPr>
          <p:cNvSpPr/>
          <p:nvPr/>
        </p:nvSpPr>
        <p:spPr>
          <a:xfrm>
            <a:off x="1855606" y="6241580"/>
            <a:ext cx="59529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latin typeface="Source Sans Pro Light" panose="020B0403030403020204" pitchFamily="34" charset="0"/>
              </a:rPr>
              <a:t>Schéma technique du réseau Arpanet en 1982</a:t>
            </a:r>
            <a:endParaRPr lang="id-ID" sz="1500" i="1" dirty="0">
              <a:latin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2C3F5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9152</TotalTime>
  <Words>1936</Words>
  <Application>Microsoft Macintosh PowerPoint</Application>
  <PresentationFormat>Affichage à l'écran (4:3)</PresentationFormat>
  <Paragraphs>251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Clarendon</vt:lpstr>
      <vt:lpstr>Source Sans Pro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SignAddict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AbuSina</dc:creator>
  <cp:lastModifiedBy>rapha man</cp:lastModifiedBy>
  <cp:revision>930</cp:revision>
  <dcterms:created xsi:type="dcterms:W3CDTF">2014-09-15T07:14:39Z</dcterms:created>
  <dcterms:modified xsi:type="dcterms:W3CDTF">2026-05-31T14:36:03Z</dcterms:modified>
</cp:coreProperties>
</file>